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30"/>
  </p:notesMasterIdLst>
  <p:sldIdLst>
    <p:sldId id="2147483641" r:id="rId2"/>
    <p:sldId id="414" r:id="rId3"/>
    <p:sldId id="2147473518" r:id="rId4"/>
    <p:sldId id="2147483058" r:id="rId5"/>
    <p:sldId id="278" r:id="rId6"/>
    <p:sldId id="274" r:id="rId7"/>
    <p:sldId id="2147483629" r:id="rId8"/>
    <p:sldId id="264" r:id="rId9"/>
    <p:sldId id="2147483640" r:id="rId10"/>
    <p:sldId id="263" r:id="rId11"/>
    <p:sldId id="265" r:id="rId12"/>
    <p:sldId id="271" r:id="rId13"/>
    <p:sldId id="2147483630" r:id="rId14"/>
    <p:sldId id="272" r:id="rId15"/>
    <p:sldId id="266" r:id="rId16"/>
    <p:sldId id="273" r:id="rId17"/>
    <p:sldId id="269" r:id="rId18"/>
    <p:sldId id="270" r:id="rId19"/>
    <p:sldId id="267" r:id="rId20"/>
    <p:sldId id="2147483057" r:id="rId21"/>
    <p:sldId id="2147483106" r:id="rId22"/>
    <p:sldId id="2147483631" r:id="rId23"/>
    <p:sldId id="2147483632" r:id="rId24"/>
    <p:sldId id="2147483633" r:id="rId25"/>
    <p:sldId id="2147483634" r:id="rId26"/>
    <p:sldId id="2147483636" r:id="rId27"/>
    <p:sldId id="2147483639" r:id="rId28"/>
    <p:sldId id="25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1661F2-7B78-4B00-91E1-FC0C470F49C5}" v="37" dt="2026-09-24T05:25:57.8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72596" autoAdjust="0"/>
  </p:normalViewPr>
  <p:slideViewPr>
    <p:cSldViewPr snapToGrid="0">
      <p:cViewPr varScale="1">
        <p:scale>
          <a:sx n="61" d="100"/>
          <a:sy n="61" d="100"/>
        </p:scale>
        <p:origin x="444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Alda  Aleksi" userId="9ad6581a-dbff-4373-8e0f-f1c5614b992e" providerId="ADAL" clId="{654F1965-32EC-4D84-8805-85A99B89BE35}"/>
    <pc:docChg chg="addSld modSld sldOrd">
      <pc:chgData name="Dr. Alda  Aleksi" userId="9ad6581a-dbff-4373-8e0f-f1c5614b992e" providerId="ADAL" clId="{654F1965-32EC-4D84-8805-85A99B89BE35}" dt="2026-09-24T05:25:57.817" v="37"/>
      <pc:docMkLst>
        <pc:docMk/>
      </pc:docMkLst>
      <pc:sldChg chg="addSp modSp ord">
        <pc:chgData name="Dr. Alda  Aleksi" userId="9ad6581a-dbff-4373-8e0f-f1c5614b992e" providerId="ADAL" clId="{654F1965-32EC-4D84-8805-85A99B89BE35}" dt="2026-09-24T04:42:28.285" v="33"/>
        <pc:sldMkLst>
          <pc:docMk/>
          <pc:sldMk cId="1416587251" sldId="257"/>
        </pc:sldMkLst>
        <pc:spChg chg="add mod">
          <ac:chgData name="Dr. Alda  Aleksi" userId="9ad6581a-dbff-4373-8e0f-f1c5614b992e" providerId="ADAL" clId="{654F1965-32EC-4D84-8805-85A99B89BE35}" dt="2026-09-24T04:42:28.285" v="33"/>
          <ac:spMkLst>
            <pc:docMk/>
            <pc:sldMk cId="1416587251" sldId="257"/>
            <ac:spMk id="6" creationId="{4E9079AB-E397-0C36-79CF-040D91CCF5B4}"/>
          </ac:spMkLst>
        </pc:spChg>
        <pc:picChg chg="mod">
          <ac:chgData name="Dr. Alda  Aleksi" userId="9ad6581a-dbff-4373-8e0f-f1c5614b992e" providerId="ADAL" clId="{654F1965-32EC-4D84-8805-85A99B89BE35}" dt="2026-09-24T04:41:55.138" v="32" actId="207"/>
          <ac:picMkLst>
            <pc:docMk/>
            <pc:sldMk cId="1416587251" sldId="257"/>
            <ac:picMk id="5" creationId="{358D33EB-75B8-FC9D-80EF-9CF3FBD6E7D2}"/>
          </ac:picMkLst>
        </pc:picChg>
      </pc:sldChg>
      <pc:sldChg chg="add">
        <pc:chgData name="Dr. Alda  Aleksi" userId="9ad6581a-dbff-4373-8e0f-f1c5614b992e" providerId="ADAL" clId="{654F1965-32EC-4D84-8805-85A99B89BE35}" dt="2026-09-24T03:22:53.084" v="9"/>
        <pc:sldMkLst>
          <pc:docMk/>
          <pc:sldMk cId="3708205455" sldId="263"/>
        </pc:sldMkLst>
      </pc:sldChg>
      <pc:sldChg chg="add">
        <pc:chgData name="Dr. Alda  Aleksi" userId="9ad6581a-dbff-4373-8e0f-f1c5614b992e" providerId="ADAL" clId="{654F1965-32EC-4D84-8805-85A99B89BE35}" dt="2026-09-24T03:22:29.895" v="8"/>
        <pc:sldMkLst>
          <pc:docMk/>
          <pc:sldMk cId="2575939994" sldId="264"/>
        </pc:sldMkLst>
      </pc:sldChg>
      <pc:sldChg chg="add">
        <pc:chgData name="Dr. Alda  Aleksi" userId="9ad6581a-dbff-4373-8e0f-f1c5614b992e" providerId="ADAL" clId="{654F1965-32EC-4D84-8805-85A99B89BE35}" dt="2026-09-24T03:23:21.949" v="10"/>
        <pc:sldMkLst>
          <pc:docMk/>
          <pc:sldMk cId="3146496349" sldId="265"/>
        </pc:sldMkLst>
      </pc:sldChg>
      <pc:sldChg chg="add">
        <pc:chgData name="Dr. Alda  Aleksi" userId="9ad6581a-dbff-4373-8e0f-f1c5614b992e" providerId="ADAL" clId="{654F1965-32EC-4D84-8805-85A99B89BE35}" dt="2026-09-24T03:24:48.958" v="13"/>
        <pc:sldMkLst>
          <pc:docMk/>
          <pc:sldMk cId="1034447325" sldId="266"/>
        </pc:sldMkLst>
      </pc:sldChg>
      <pc:sldChg chg="add">
        <pc:chgData name="Dr. Alda  Aleksi" userId="9ad6581a-dbff-4373-8e0f-f1c5614b992e" providerId="ADAL" clId="{654F1965-32EC-4D84-8805-85A99B89BE35}" dt="2026-09-24T03:26:37.214" v="17"/>
        <pc:sldMkLst>
          <pc:docMk/>
          <pc:sldMk cId="1475266133" sldId="267"/>
        </pc:sldMkLst>
      </pc:sldChg>
      <pc:sldChg chg="add">
        <pc:chgData name="Dr. Alda  Aleksi" userId="9ad6581a-dbff-4373-8e0f-f1c5614b992e" providerId="ADAL" clId="{654F1965-32EC-4D84-8805-85A99B89BE35}" dt="2026-09-24T03:25:51.725" v="15"/>
        <pc:sldMkLst>
          <pc:docMk/>
          <pc:sldMk cId="2336281825" sldId="269"/>
        </pc:sldMkLst>
      </pc:sldChg>
      <pc:sldChg chg="add">
        <pc:chgData name="Dr. Alda  Aleksi" userId="9ad6581a-dbff-4373-8e0f-f1c5614b992e" providerId="ADAL" clId="{654F1965-32EC-4D84-8805-85A99B89BE35}" dt="2026-09-24T03:26:09.542" v="16"/>
        <pc:sldMkLst>
          <pc:docMk/>
          <pc:sldMk cId="1319797678" sldId="270"/>
        </pc:sldMkLst>
      </pc:sldChg>
      <pc:sldChg chg="add ord">
        <pc:chgData name="Dr. Alda  Aleksi" userId="9ad6581a-dbff-4373-8e0f-f1c5614b992e" providerId="ADAL" clId="{654F1965-32EC-4D84-8805-85A99B89BE35}" dt="2026-09-24T03:47:25.398" v="21"/>
        <pc:sldMkLst>
          <pc:docMk/>
          <pc:sldMk cId="2635835190" sldId="271"/>
        </pc:sldMkLst>
      </pc:sldChg>
      <pc:sldChg chg="add">
        <pc:chgData name="Dr. Alda  Aleksi" userId="9ad6581a-dbff-4373-8e0f-f1c5614b992e" providerId="ADAL" clId="{654F1965-32EC-4D84-8805-85A99B89BE35}" dt="2026-09-24T03:24:21.974" v="12"/>
        <pc:sldMkLst>
          <pc:docMk/>
          <pc:sldMk cId="2700396401" sldId="272"/>
        </pc:sldMkLst>
      </pc:sldChg>
      <pc:sldChg chg="add">
        <pc:chgData name="Dr. Alda  Aleksi" userId="9ad6581a-dbff-4373-8e0f-f1c5614b992e" providerId="ADAL" clId="{654F1965-32EC-4D84-8805-85A99B89BE35}" dt="2026-09-24T03:25:26.239" v="14"/>
        <pc:sldMkLst>
          <pc:docMk/>
          <pc:sldMk cId="3735953391" sldId="273"/>
        </pc:sldMkLst>
      </pc:sldChg>
      <pc:sldChg chg="add">
        <pc:chgData name="Dr. Alda  Aleksi" userId="9ad6581a-dbff-4373-8e0f-f1c5614b992e" providerId="ADAL" clId="{654F1965-32EC-4D84-8805-85A99B89BE35}" dt="2026-09-24T03:20:13.209" v="4"/>
        <pc:sldMkLst>
          <pc:docMk/>
          <pc:sldMk cId="2517304638" sldId="274"/>
        </pc:sldMkLst>
      </pc:sldChg>
      <pc:sldChg chg="add">
        <pc:chgData name="Dr. Alda  Aleksi" userId="9ad6581a-dbff-4373-8e0f-f1c5614b992e" providerId="ADAL" clId="{654F1965-32EC-4D84-8805-85A99B89BE35}" dt="2026-09-24T03:19:26.264" v="3"/>
        <pc:sldMkLst>
          <pc:docMk/>
          <pc:sldMk cId="1382468584" sldId="278"/>
        </pc:sldMkLst>
      </pc:sldChg>
      <pc:sldChg chg="add">
        <pc:chgData name="Dr. Alda  Aleksi" userId="9ad6581a-dbff-4373-8e0f-f1c5614b992e" providerId="ADAL" clId="{654F1965-32EC-4D84-8805-85A99B89BE35}" dt="2026-09-24T03:12:10.840" v="0"/>
        <pc:sldMkLst>
          <pc:docMk/>
          <pc:sldMk cId="2109580647" sldId="2147473518"/>
        </pc:sldMkLst>
      </pc:sldChg>
      <pc:sldChg chg="add setBg">
        <pc:chgData name="Dr. Alda  Aleksi" userId="9ad6581a-dbff-4373-8e0f-f1c5614b992e" providerId="ADAL" clId="{654F1965-32EC-4D84-8805-85A99B89BE35}" dt="2026-09-24T03:48:55.235" v="23"/>
        <pc:sldMkLst>
          <pc:docMk/>
          <pc:sldMk cId="624155687" sldId="2147476510"/>
        </pc:sldMkLst>
      </pc:sldChg>
      <pc:sldChg chg="add setBg">
        <pc:chgData name="Dr. Alda  Aleksi" userId="9ad6581a-dbff-4373-8e0f-f1c5614b992e" providerId="ADAL" clId="{654F1965-32EC-4D84-8805-85A99B89BE35}" dt="2026-09-24T03:48:31.463" v="22"/>
        <pc:sldMkLst>
          <pc:docMk/>
          <pc:sldMk cId="1746488735" sldId="2147476511"/>
        </pc:sldMkLst>
      </pc:sldChg>
      <pc:sldChg chg="add ord">
        <pc:chgData name="Dr. Alda  Aleksi" userId="9ad6581a-dbff-4373-8e0f-f1c5614b992e" providerId="ADAL" clId="{654F1965-32EC-4D84-8805-85A99B89BE35}" dt="2026-09-24T04:28:08.049" v="30"/>
        <pc:sldMkLst>
          <pc:docMk/>
          <pc:sldMk cId="727697012" sldId="2147483057"/>
        </pc:sldMkLst>
      </pc:sldChg>
      <pc:sldChg chg="add">
        <pc:chgData name="Dr. Alda  Aleksi" userId="9ad6581a-dbff-4373-8e0f-f1c5614b992e" providerId="ADAL" clId="{654F1965-32EC-4D84-8805-85A99B89BE35}" dt="2026-09-24T03:14:04.986" v="2"/>
        <pc:sldMkLst>
          <pc:docMk/>
          <pc:sldMk cId="3918262092" sldId="2147483058"/>
        </pc:sldMkLst>
      </pc:sldChg>
      <pc:sldChg chg="add">
        <pc:chgData name="Dr. Alda  Aleksi" userId="9ad6581a-dbff-4373-8e0f-f1c5614b992e" providerId="ADAL" clId="{654F1965-32EC-4D84-8805-85A99B89BE35}" dt="2026-09-24T03:28:41.409" v="19"/>
        <pc:sldMkLst>
          <pc:docMk/>
          <pc:sldMk cId="0" sldId="2147483106"/>
        </pc:sldMkLst>
      </pc:sldChg>
      <pc:sldChg chg="modSp add">
        <pc:chgData name="Dr. Alda  Aleksi" userId="9ad6581a-dbff-4373-8e0f-f1c5614b992e" providerId="ADAL" clId="{654F1965-32EC-4D84-8805-85A99B89BE35}" dt="2026-09-24T03:21:29.940" v="7" actId="207"/>
        <pc:sldMkLst>
          <pc:docMk/>
          <pc:sldMk cId="4038053088" sldId="2147483629"/>
        </pc:sldMkLst>
        <pc:spChg chg="mod">
          <ac:chgData name="Dr. Alda  Aleksi" userId="9ad6581a-dbff-4373-8e0f-f1c5614b992e" providerId="ADAL" clId="{654F1965-32EC-4D84-8805-85A99B89BE35}" dt="2026-09-24T03:21:11.899" v="6" actId="207"/>
          <ac:spMkLst>
            <pc:docMk/>
            <pc:sldMk cId="4038053088" sldId="2147483629"/>
            <ac:spMk id="16" creationId="{BA471004-7456-E882-BA9F-D304F7CF485A}"/>
          </ac:spMkLst>
        </pc:spChg>
        <pc:spChg chg="mod">
          <ac:chgData name="Dr. Alda  Aleksi" userId="9ad6581a-dbff-4373-8e0f-f1c5614b992e" providerId="ADAL" clId="{654F1965-32EC-4D84-8805-85A99B89BE35}" dt="2026-09-24T03:21:29.940" v="7" actId="207"/>
          <ac:spMkLst>
            <pc:docMk/>
            <pc:sldMk cId="4038053088" sldId="2147483629"/>
            <ac:spMk id="21" creationId="{D9CC60BB-8DB5-EB72-4E0F-C5D1CE0D23B2}"/>
          </ac:spMkLst>
        </pc:spChg>
      </pc:sldChg>
      <pc:sldChg chg="add">
        <pc:chgData name="Dr. Alda  Aleksi" userId="9ad6581a-dbff-4373-8e0f-f1c5614b992e" providerId="ADAL" clId="{654F1965-32EC-4D84-8805-85A99B89BE35}" dt="2026-09-24T03:23:53.567" v="11"/>
        <pc:sldMkLst>
          <pc:docMk/>
          <pc:sldMk cId="369099615" sldId="2147483630"/>
        </pc:sldMkLst>
      </pc:sldChg>
      <pc:sldChg chg="add setBg">
        <pc:chgData name="Dr. Alda  Aleksi" userId="9ad6581a-dbff-4373-8e0f-f1c5614b992e" providerId="ADAL" clId="{654F1965-32EC-4D84-8805-85A99B89BE35}" dt="2026-09-24T03:46:48.034" v="20"/>
        <pc:sldMkLst>
          <pc:docMk/>
          <pc:sldMk cId="745314401" sldId="2147483631"/>
        </pc:sldMkLst>
      </pc:sldChg>
      <pc:sldChg chg="add setBg">
        <pc:chgData name="Dr. Alda  Aleksi" userId="9ad6581a-dbff-4373-8e0f-f1c5614b992e" providerId="ADAL" clId="{654F1965-32EC-4D84-8805-85A99B89BE35}" dt="2026-09-24T03:59:07.895" v="24"/>
        <pc:sldMkLst>
          <pc:docMk/>
          <pc:sldMk cId="1475957070" sldId="2147483632"/>
        </pc:sldMkLst>
      </pc:sldChg>
      <pc:sldChg chg="add setBg">
        <pc:chgData name="Dr. Alda  Aleksi" userId="9ad6581a-dbff-4373-8e0f-f1c5614b992e" providerId="ADAL" clId="{654F1965-32EC-4D84-8805-85A99B89BE35}" dt="2026-09-24T04:07:09.817" v="25"/>
        <pc:sldMkLst>
          <pc:docMk/>
          <pc:sldMk cId="1386171311" sldId="2147483633"/>
        </pc:sldMkLst>
      </pc:sldChg>
      <pc:sldChg chg="add setBg">
        <pc:chgData name="Dr. Alda  Aleksi" userId="9ad6581a-dbff-4373-8e0f-f1c5614b992e" providerId="ADAL" clId="{654F1965-32EC-4D84-8805-85A99B89BE35}" dt="2026-09-24T04:12:59.711" v="26"/>
        <pc:sldMkLst>
          <pc:docMk/>
          <pc:sldMk cId="142815190" sldId="2147483634"/>
        </pc:sldMkLst>
      </pc:sldChg>
      <pc:sldChg chg="add setBg">
        <pc:chgData name="Dr. Alda  Aleksi" userId="9ad6581a-dbff-4373-8e0f-f1c5614b992e" providerId="ADAL" clId="{654F1965-32EC-4D84-8805-85A99B89BE35}" dt="2026-09-24T04:25:44.263" v="28"/>
        <pc:sldMkLst>
          <pc:docMk/>
          <pc:sldMk cId="1263732518" sldId="2147483635"/>
        </pc:sldMkLst>
      </pc:sldChg>
      <pc:sldChg chg="add setBg">
        <pc:chgData name="Dr. Alda  Aleksi" userId="9ad6581a-dbff-4373-8e0f-f1c5614b992e" providerId="ADAL" clId="{654F1965-32EC-4D84-8805-85A99B89BE35}" dt="2026-09-24T04:27:46.697" v="29"/>
        <pc:sldMkLst>
          <pc:docMk/>
          <pc:sldMk cId="736624874" sldId="2147483636"/>
        </pc:sldMkLst>
      </pc:sldChg>
      <pc:sldChg chg="add">
        <pc:chgData name="Dr. Alda  Aleksi" userId="9ad6581a-dbff-4373-8e0f-f1c5614b992e" providerId="ADAL" clId="{654F1965-32EC-4D84-8805-85A99B89BE35}" dt="2026-09-24T04:34:31.557" v="31"/>
        <pc:sldMkLst>
          <pc:docMk/>
          <pc:sldMk cId="0" sldId="2147483637"/>
        </pc:sldMkLst>
      </pc:sldChg>
      <pc:sldChg chg="add">
        <pc:chgData name="Dr. Alda  Aleksi" userId="9ad6581a-dbff-4373-8e0f-f1c5614b992e" providerId="ADAL" clId="{654F1965-32EC-4D84-8805-85A99B89BE35}" dt="2026-09-24T04:45:37.676" v="34"/>
        <pc:sldMkLst>
          <pc:docMk/>
          <pc:sldMk cId="0" sldId="2147483638"/>
        </pc:sldMkLst>
      </pc:sldChg>
      <pc:sldChg chg="add">
        <pc:chgData name="Dr. Alda  Aleksi" userId="9ad6581a-dbff-4373-8e0f-f1c5614b992e" providerId="ADAL" clId="{654F1965-32EC-4D84-8805-85A99B89BE35}" dt="2026-09-24T04:55:36.636" v="35"/>
        <pc:sldMkLst>
          <pc:docMk/>
          <pc:sldMk cId="0" sldId="2147483639"/>
        </pc:sldMkLst>
      </pc:sldChg>
      <pc:sldChg chg="add setBg">
        <pc:chgData name="Dr. Alda  Aleksi" userId="9ad6581a-dbff-4373-8e0f-f1c5614b992e" providerId="ADAL" clId="{654F1965-32EC-4D84-8805-85A99B89BE35}" dt="2026-09-24T05:14:07.883" v="36"/>
        <pc:sldMkLst>
          <pc:docMk/>
          <pc:sldMk cId="0" sldId="2147483640"/>
        </pc:sldMkLst>
      </pc:sldChg>
      <pc:sldChg chg="add setBg">
        <pc:chgData name="Dr. Alda  Aleksi" userId="9ad6581a-dbff-4373-8e0f-f1c5614b992e" providerId="ADAL" clId="{654F1965-32EC-4D84-8805-85A99B89BE35}" dt="2026-09-24T05:25:57.817" v="37"/>
        <pc:sldMkLst>
          <pc:docMk/>
          <pc:sldMk cId="0" sldId="214748364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60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D2ED8-AED9-5367-2F20-4B85E2EB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B649D0-96DA-60A1-B460-3486458E07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03DDC6-E48A-DA32-0F8D-BD62FD295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1861F-B45C-262D-06F1-1B11BE790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A837C-A16F-4E20-B618-B1252AEDFE75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2370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47D902-27A8-44FA-8C5F-0C9B7ECDAF83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317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0CDE7-D8C6-408E-8C46-B05AB84B37D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89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47D902-27A8-44FA-8C5F-0C9B7ECDAF83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317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7139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362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1696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964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1490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769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07940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21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5094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48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268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2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01386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38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541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316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5493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29822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232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56506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966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5650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87884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771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70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85333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3725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44564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47698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80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835E9D30-B208-4BC6-BCE4-8931D2ABEDFB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C794868A-8CD0-4D1A-A282-28BB49CF36D8}" type="slidenum">
              <a:rPr lang="en-CA" smtClean="0"/>
              <a:t>‹#›</a:t>
            </a:fld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893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  <p:sldLayoutId id="2147483760" r:id="rId24"/>
    <p:sldLayoutId id="2147483761" r:id="rId25"/>
    <p:sldLayoutId id="2147483762" r:id="rId26"/>
    <p:sldLayoutId id="2147483763" r:id="rId27"/>
    <p:sldLayoutId id="2147483764" r:id="rId28"/>
    <p:sldLayoutId id="2147483765" r:id="rId29"/>
    <p:sldLayoutId id="2147483766" r:id="rId30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2ef4419ed23/.build/cnets_zebra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064" y="0"/>
            <a:ext cx="4821631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370064" y="0"/>
            <a:ext cx="4821631" cy="6858000"/>
          </a:xfrm>
          <a:prstGeom prst="rect">
            <a:avLst/>
          </a:prstGeom>
          <a:solidFill>
            <a:srgbClr val="050A12">
              <a:alpha val="22000"/>
            </a:srgbClr>
          </a:solidFill>
          <a:ln w="12700">
            <a:solidFill>
              <a:srgbClr val="050A1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Shape 1"/>
          <p:cNvSpPr/>
          <p:nvPr/>
        </p:nvSpPr>
        <p:spPr>
          <a:xfrm>
            <a:off x="7370064" y="0"/>
            <a:ext cx="0" cy="6858000"/>
          </a:xfrm>
          <a:prstGeom prst="line">
            <a:avLst/>
          </a:prstGeom>
          <a:noFill/>
          <a:ln w="18415">
            <a:solidFill>
              <a:srgbClr val="42C6F0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" name="Shape 2"/>
          <p:cNvSpPr/>
          <p:nvPr/>
        </p:nvSpPr>
        <p:spPr>
          <a:xfrm>
            <a:off x="594360" y="612648"/>
            <a:ext cx="56693" cy="402336"/>
          </a:xfrm>
          <a:prstGeom prst="rect">
            <a:avLst/>
          </a:prstGeom>
          <a:solidFill>
            <a:srgbClr val="FFC341"/>
          </a:solidFill>
          <a:ln w="12700">
            <a:solidFill>
              <a:srgbClr val="FFC34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3"/>
          <p:cNvSpPr/>
          <p:nvPr/>
        </p:nvSpPr>
        <p:spPr>
          <a:xfrm>
            <a:off x="795528" y="621792"/>
            <a:ext cx="6172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60" dirty="0">
                <a:solidFill>
                  <a:srgbClr val="42C6F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SEPTEMBER 26, 2026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67512" y="1197864"/>
            <a:ext cx="6419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40" b="1" kern="0" spc="50" dirty="0">
                <a:solidFill>
                  <a:srgbClr val="F6F8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 CNETS PATIENT CONFERENCE  ·  OTTAWA</a:t>
            </a:r>
            <a:endParaRPr lang="en-US" sz="1540" dirty="0"/>
          </a:p>
        </p:txBody>
      </p:sp>
      <p:sp>
        <p:nvSpPr>
          <p:cNvPr id="8" name="Shape 5"/>
          <p:cNvSpPr/>
          <p:nvPr/>
        </p:nvSpPr>
        <p:spPr>
          <a:xfrm>
            <a:off x="667512" y="1655064"/>
            <a:ext cx="5961888" cy="0"/>
          </a:xfrm>
          <a:prstGeom prst="line">
            <a:avLst/>
          </a:prstGeom>
          <a:noFill/>
          <a:ln w="8255">
            <a:solidFill>
              <a:srgbClr val="6D879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6"/>
          <p:cNvSpPr/>
          <p:nvPr/>
        </p:nvSpPr>
        <p:spPr>
          <a:xfrm>
            <a:off x="242277" y="1865376"/>
            <a:ext cx="700258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3340" b="1" dirty="0">
                <a:solidFill>
                  <a:srgbClr val="FFC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PRRT ADVANCEMENTS AND PITFALLS IN MANAGEMENT OF NEUROENDOCRINE</a:t>
            </a:r>
            <a:endParaRPr lang="en-US" sz="3340" dirty="0"/>
          </a:p>
          <a:p>
            <a:pPr marL="0" indent="0" algn="ctr">
              <a:lnSpc>
                <a:spcPct val="103000"/>
              </a:lnSpc>
              <a:buNone/>
            </a:pPr>
            <a:r>
              <a:rPr lang="en-US" sz="3340" b="1" dirty="0">
                <a:solidFill>
                  <a:srgbClr val="FFC34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TUMORS (GEP-NETs)</a:t>
            </a:r>
            <a:endParaRPr lang="en-US" sz="3340" dirty="0"/>
          </a:p>
        </p:txBody>
      </p:sp>
      <p:sp>
        <p:nvSpPr>
          <p:cNvPr id="10" name="Shape 7"/>
          <p:cNvSpPr/>
          <p:nvPr/>
        </p:nvSpPr>
        <p:spPr>
          <a:xfrm>
            <a:off x="676656" y="5138928"/>
            <a:ext cx="960120" cy="0"/>
          </a:xfrm>
          <a:prstGeom prst="line">
            <a:avLst/>
          </a:prstGeom>
          <a:noFill/>
          <a:ln w="38100">
            <a:solidFill>
              <a:srgbClr val="42C6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8"/>
          <p:cNvSpPr/>
          <p:nvPr/>
        </p:nvSpPr>
        <p:spPr>
          <a:xfrm>
            <a:off x="676656" y="5404104"/>
            <a:ext cx="6355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10" b="1" dirty="0">
                <a:solidFill>
                  <a:srgbClr val="42C6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Dr. Alda Aleksi, MD, MSc, FRCPC</a:t>
            </a:r>
            <a:endParaRPr lang="en-US" sz="1910" dirty="0"/>
          </a:p>
        </p:txBody>
      </p:sp>
      <p:sp>
        <p:nvSpPr>
          <p:cNvPr id="12" name="Text 9"/>
          <p:cNvSpPr/>
          <p:nvPr/>
        </p:nvSpPr>
        <p:spPr>
          <a:xfrm>
            <a:off x="676656" y="5806440"/>
            <a:ext cx="6355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80" dirty="0">
                <a:solidFill>
                  <a:srgbClr val="F6F8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Medical Oncologist  ·  Theranostic Expert  ·  Asst. Professor</a:t>
            </a:r>
            <a:endParaRPr lang="en-US" sz="1380" dirty="0"/>
          </a:p>
        </p:txBody>
      </p:sp>
      <p:sp>
        <p:nvSpPr>
          <p:cNvPr id="13" name="Text 10"/>
          <p:cNvSpPr/>
          <p:nvPr/>
        </p:nvSpPr>
        <p:spPr>
          <a:xfrm>
            <a:off x="676656" y="6181344"/>
            <a:ext cx="6355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C5D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University of Calgary  ·  Arthur J.E. Child Comprehensive Cancer Centre  ·  Calgary</a:t>
            </a:r>
            <a:endParaRPr lang="en-US" sz="1270" dirty="0"/>
          </a:p>
        </p:txBody>
      </p:sp>
      <p:sp>
        <p:nvSpPr>
          <p:cNvPr id="14" name="Shape 11"/>
          <p:cNvSpPr/>
          <p:nvPr/>
        </p:nvSpPr>
        <p:spPr>
          <a:xfrm>
            <a:off x="8723376" y="310896"/>
            <a:ext cx="3090672" cy="1042416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889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5" name="Image 1" descr="/workspace/scratch/b2ef4419ed23/.build/cnets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104" y="365760"/>
            <a:ext cx="2862072" cy="8869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314BB-9454-97F6-9BD0-1D7AFBDDF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C461FA0-6D5C-F933-EC90-EA08DBA40793}"/>
              </a:ext>
            </a:extLst>
          </p:cNvPr>
          <p:cNvSpPr/>
          <p:nvPr/>
        </p:nvSpPr>
        <p:spPr>
          <a:xfrm>
            <a:off x="667512" y="0"/>
            <a:ext cx="10744200" cy="749808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12700" rIns="91440" bIns="1270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C000"/>
                </a:solidFill>
              </a:rPr>
              <a:t>NET Incidence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C000"/>
                </a:solidFill>
              </a:rPr>
              <a:t>Dethroning of NETs as Orphan/Rare Disease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FFC000"/>
                </a:solidFill>
              </a:rPr>
              <a:t>US Incidence in 21st Century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713745-0A5C-B6DE-3637-AC7BDA607E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964"/>
          <a:stretch>
            <a:fillRect/>
          </a:stretch>
        </p:blipFill>
        <p:spPr>
          <a:xfrm>
            <a:off x="2048256" y="777240"/>
            <a:ext cx="8092440" cy="30188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001812-CBFE-011A-4967-4947B4DDEF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3468"/>
          <a:stretch>
            <a:fillRect/>
          </a:stretch>
        </p:blipFill>
        <p:spPr>
          <a:xfrm>
            <a:off x="228600" y="3867912"/>
            <a:ext cx="5897880" cy="29604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FDD0BC-8DA4-F396-9B84-5CE8EA3E5E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4684"/>
          <a:stretch>
            <a:fillRect/>
          </a:stretch>
        </p:blipFill>
        <p:spPr>
          <a:xfrm>
            <a:off x="6783754" y="3867912"/>
            <a:ext cx="5179646" cy="29319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2619D4F-FC9C-0208-14E0-6F5F2C2B1697}"/>
              </a:ext>
            </a:extLst>
          </p:cNvPr>
          <p:cNvSpPr txBox="1"/>
          <p:nvPr/>
        </p:nvSpPr>
        <p:spPr>
          <a:xfrm>
            <a:off x="2048256" y="777240"/>
            <a:ext cx="8092440" cy="3018859"/>
          </a:xfrm>
          <a:prstGeom prst="rect">
            <a:avLst/>
          </a:prstGeom>
          <a:noFill/>
          <a:ln w="889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88CE1F-987E-AC91-B79A-094AB8494617}"/>
              </a:ext>
            </a:extLst>
          </p:cNvPr>
          <p:cNvSpPr txBox="1"/>
          <p:nvPr/>
        </p:nvSpPr>
        <p:spPr>
          <a:xfrm>
            <a:off x="228600" y="3867912"/>
            <a:ext cx="5897880" cy="2960459"/>
          </a:xfrm>
          <a:prstGeom prst="rect">
            <a:avLst/>
          </a:prstGeom>
          <a:noFill/>
          <a:ln w="889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7F1860-E61F-9070-1397-6F7BBEBF54C5}"/>
              </a:ext>
            </a:extLst>
          </p:cNvPr>
          <p:cNvSpPr txBox="1"/>
          <p:nvPr/>
        </p:nvSpPr>
        <p:spPr>
          <a:xfrm>
            <a:off x="6783753" y="3867912"/>
            <a:ext cx="5236309" cy="2931988"/>
          </a:xfrm>
          <a:prstGeom prst="rect">
            <a:avLst/>
          </a:prstGeom>
          <a:noFill/>
          <a:ln w="889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401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EC554-D684-0612-C279-E5CFDD43A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e image is a table categorizing the 2022 WHO classification of GEP-NETs (Gastroenteropancreatic Neuroendocrine Tumors) based on their differentiation, Ki-67 proliferation index, and different types of NEC (Neuroendocrine Cancer) and NEC (Neuroendocrine Carcinoma).">
            <a:extLst>
              <a:ext uri="{FF2B5EF4-FFF2-40B4-BE49-F238E27FC236}">
                <a16:creationId xmlns:a16="http://schemas.microsoft.com/office/drawing/2014/main" id="{C1750F14-9664-D215-0240-B645D1BDC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109580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F43F4468-DB9E-C844-BC29-BD2FA0990AF8}"/>
              </a:ext>
            </a:extLst>
          </p:cNvPr>
          <p:cNvSpPr/>
          <p:nvPr/>
        </p:nvSpPr>
        <p:spPr>
          <a:xfrm>
            <a:off x="1283844" y="4890630"/>
            <a:ext cx="1120827" cy="358953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B95C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AAE8D373-16D9-5E4A-A854-B884667D12C5}"/>
              </a:ext>
            </a:extLst>
          </p:cNvPr>
          <p:cNvSpPr txBox="1"/>
          <p:nvPr/>
        </p:nvSpPr>
        <p:spPr>
          <a:xfrm>
            <a:off x="3519217" y="1610253"/>
            <a:ext cx="5027764" cy="35242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GEP-NENs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266FD913-C57F-184F-AD40-DB5C12C4957F}"/>
              </a:ext>
            </a:extLst>
          </p:cNvPr>
          <p:cNvSpPr txBox="1"/>
          <p:nvPr/>
        </p:nvSpPr>
        <p:spPr>
          <a:xfrm>
            <a:off x="6301629" y="2288248"/>
            <a:ext cx="1393167" cy="3524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Pan-NETs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AA1C173D-DF54-C845-A93E-C57172E1190E}"/>
              </a:ext>
            </a:extLst>
          </p:cNvPr>
          <p:cNvSpPr txBox="1"/>
          <p:nvPr/>
        </p:nvSpPr>
        <p:spPr>
          <a:xfrm>
            <a:off x="2246171" y="2293400"/>
            <a:ext cx="1393167" cy="3524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SI-NETs</a:t>
            </a:r>
          </a:p>
        </p:txBody>
      </p:sp>
      <p:cxnSp>
        <p:nvCxnSpPr>
          <p:cNvPr id="10" name="Elbow Connector 11">
            <a:extLst>
              <a:ext uri="{FF2B5EF4-FFF2-40B4-BE49-F238E27FC236}">
                <a16:creationId xmlns:a16="http://schemas.microsoft.com/office/drawing/2014/main" id="{B572383C-6113-4F48-BB8E-6AE0DCD70C26}"/>
              </a:ext>
            </a:extLst>
          </p:cNvPr>
          <p:cNvCxnSpPr>
            <a:stCxn id="7" idx="2"/>
            <a:endCxn id="9" idx="0"/>
          </p:cNvCxnSpPr>
          <p:nvPr/>
        </p:nvCxnSpPr>
        <p:spPr>
          <a:xfrm rot="5400000">
            <a:off x="4322568" y="582865"/>
            <a:ext cx="330721" cy="3090344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Elbow Connector 12">
            <a:extLst>
              <a:ext uri="{FF2B5EF4-FFF2-40B4-BE49-F238E27FC236}">
                <a16:creationId xmlns:a16="http://schemas.microsoft.com/office/drawing/2014/main" id="{7995ADD8-6996-A64C-BBAD-B7AA7DFB4010}"/>
              </a:ext>
            </a:extLst>
          </p:cNvPr>
          <p:cNvCxnSpPr>
            <a:stCxn id="7" idx="2"/>
            <a:endCxn id="8" idx="0"/>
          </p:cNvCxnSpPr>
          <p:nvPr/>
        </p:nvCxnSpPr>
        <p:spPr>
          <a:xfrm rot="16200000" flipH="1">
            <a:off x="6352872" y="1642905"/>
            <a:ext cx="325569" cy="965113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3">
            <a:extLst>
              <a:ext uri="{FF2B5EF4-FFF2-40B4-BE49-F238E27FC236}">
                <a16:creationId xmlns:a16="http://schemas.microsoft.com/office/drawing/2014/main" id="{D6743105-7108-234E-89ED-907FA7574C77}"/>
              </a:ext>
            </a:extLst>
          </p:cNvPr>
          <p:cNvSpPr txBox="1"/>
          <p:nvPr/>
        </p:nvSpPr>
        <p:spPr>
          <a:xfrm>
            <a:off x="10367463" y="2293401"/>
            <a:ext cx="1393167" cy="3524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NEC G3</a:t>
            </a:r>
          </a:p>
        </p:txBody>
      </p:sp>
      <p:cxnSp>
        <p:nvCxnSpPr>
          <p:cNvPr id="13" name="Elbow Connector 14">
            <a:extLst>
              <a:ext uri="{FF2B5EF4-FFF2-40B4-BE49-F238E27FC236}">
                <a16:creationId xmlns:a16="http://schemas.microsoft.com/office/drawing/2014/main" id="{C88AA61C-4688-ED4C-A4FD-39D24A12A923}"/>
              </a:ext>
            </a:extLst>
          </p:cNvPr>
          <p:cNvCxnSpPr>
            <a:cxnSpLocks/>
            <a:stCxn id="7" idx="2"/>
            <a:endCxn id="12" idx="0"/>
          </p:cNvCxnSpPr>
          <p:nvPr/>
        </p:nvCxnSpPr>
        <p:spPr>
          <a:xfrm rot="16200000" flipH="1">
            <a:off x="8383211" y="-387435"/>
            <a:ext cx="330723" cy="5030948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20">
            <a:extLst>
              <a:ext uri="{FF2B5EF4-FFF2-40B4-BE49-F238E27FC236}">
                <a16:creationId xmlns:a16="http://schemas.microsoft.com/office/drawing/2014/main" id="{FD0D12FB-5823-F149-B6DD-E91586B60EF9}"/>
              </a:ext>
            </a:extLst>
          </p:cNvPr>
          <p:cNvSpPr txBox="1"/>
          <p:nvPr/>
        </p:nvSpPr>
        <p:spPr>
          <a:xfrm>
            <a:off x="1283846" y="2924757"/>
            <a:ext cx="1145559" cy="865532"/>
          </a:xfrm>
          <a:prstGeom prst="rect">
            <a:avLst/>
          </a:prstGeom>
          <a:solidFill>
            <a:schemeClr val="accent2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NET G1/G2 SSTR-positive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Ki-67 &lt;10% or slow growth</a:t>
            </a:r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BD1B9720-9793-2B4F-9EEC-03D9212532B9}"/>
              </a:ext>
            </a:extLst>
          </p:cNvPr>
          <p:cNvSpPr txBox="1"/>
          <p:nvPr/>
        </p:nvSpPr>
        <p:spPr>
          <a:xfrm>
            <a:off x="2554011" y="2924757"/>
            <a:ext cx="1145559" cy="865532"/>
          </a:xfrm>
          <a:prstGeom prst="rect">
            <a:avLst/>
          </a:prstGeom>
          <a:solidFill>
            <a:schemeClr val="accent6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NET G2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Ki-67 &gt;10–15% or rapid growth</a:t>
            </a:r>
          </a:p>
        </p:txBody>
      </p:sp>
      <p:sp>
        <p:nvSpPr>
          <p:cNvPr id="16" name="TextBox 22">
            <a:extLst>
              <a:ext uri="{FF2B5EF4-FFF2-40B4-BE49-F238E27FC236}">
                <a16:creationId xmlns:a16="http://schemas.microsoft.com/office/drawing/2014/main" id="{0A38035D-ADA6-A144-A4C9-02D4301F7664}"/>
              </a:ext>
            </a:extLst>
          </p:cNvPr>
          <p:cNvSpPr txBox="1"/>
          <p:nvPr/>
        </p:nvSpPr>
        <p:spPr>
          <a:xfrm>
            <a:off x="3824177" y="2924757"/>
            <a:ext cx="1145559" cy="865532"/>
          </a:xfrm>
          <a:prstGeom prst="rect">
            <a:avLst/>
          </a:prstGeom>
          <a:solidFill>
            <a:schemeClr val="accent6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SSTR-negative</a:t>
            </a: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E4B94F37-0424-3140-9DAE-141E278FAB20}"/>
              </a:ext>
            </a:extLst>
          </p:cNvPr>
          <p:cNvSpPr txBox="1"/>
          <p:nvPr/>
        </p:nvSpPr>
        <p:spPr>
          <a:xfrm>
            <a:off x="5225435" y="2924757"/>
            <a:ext cx="1145559" cy="865532"/>
          </a:xfrm>
          <a:prstGeom prst="rect">
            <a:avLst/>
          </a:prstGeom>
          <a:solidFill>
            <a:schemeClr val="accent2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NET G1 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stable disease or slow growth</a:t>
            </a: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A2E48CBB-B4A9-BA4F-85D6-4F724CD743F6}"/>
              </a:ext>
            </a:extLst>
          </p:cNvPr>
          <p:cNvSpPr txBox="1"/>
          <p:nvPr/>
        </p:nvSpPr>
        <p:spPr>
          <a:xfrm>
            <a:off x="6520335" y="2924757"/>
            <a:ext cx="1145559" cy="865532"/>
          </a:xfrm>
          <a:prstGeom prst="rect">
            <a:avLst/>
          </a:prstGeom>
          <a:solidFill>
            <a:schemeClr val="accent2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NET G2</a:t>
            </a:r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id="{C1F2090E-3BE4-E241-A925-C2B25DA7A6BC}"/>
              </a:ext>
            </a:extLst>
          </p:cNvPr>
          <p:cNvSpPr txBox="1"/>
          <p:nvPr/>
        </p:nvSpPr>
        <p:spPr>
          <a:xfrm>
            <a:off x="7807811" y="2924757"/>
            <a:ext cx="1145559" cy="865532"/>
          </a:xfrm>
          <a:prstGeom prst="rect">
            <a:avLst/>
          </a:prstGeom>
          <a:solidFill>
            <a:schemeClr val="accent6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NET G3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Ki-67 &lt;50%</a:t>
            </a: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34A01EBA-3B4D-6B49-99ED-32C3D8EEECBE}"/>
              </a:ext>
            </a:extLst>
          </p:cNvPr>
          <p:cNvSpPr txBox="1"/>
          <p:nvPr/>
        </p:nvSpPr>
        <p:spPr>
          <a:xfrm>
            <a:off x="9098753" y="2924757"/>
            <a:ext cx="1145559" cy="865532"/>
          </a:xfrm>
          <a:prstGeom prst="rect">
            <a:avLst/>
          </a:prstGeom>
          <a:solidFill>
            <a:schemeClr val="accent6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SSTR-negative</a:t>
            </a:r>
          </a:p>
        </p:txBody>
      </p:sp>
      <p:sp>
        <p:nvSpPr>
          <p:cNvPr id="21" name="TextBox 27">
            <a:extLst>
              <a:ext uri="{FF2B5EF4-FFF2-40B4-BE49-F238E27FC236}">
                <a16:creationId xmlns:a16="http://schemas.microsoft.com/office/drawing/2014/main" id="{F92D7DDD-3E48-F44B-B940-6403F94309CF}"/>
              </a:ext>
            </a:extLst>
          </p:cNvPr>
          <p:cNvSpPr txBox="1"/>
          <p:nvPr/>
        </p:nvSpPr>
        <p:spPr>
          <a:xfrm>
            <a:off x="10491266" y="2924757"/>
            <a:ext cx="1145559" cy="865532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Cisplatin or carboplatin + etoposide</a:t>
            </a:r>
          </a:p>
        </p:txBody>
      </p:sp>
      <p:sp>
        <p:nvSpPr>
          <p:cNvPr id="22" name="TextBox 28">
            <a:extLst>
              <a:ext uri="{FF2B5EF4-FFF2-40B4-BE49-F238E27FC236}">
                <a16:creationId xmlns:a16="http://schemas.microsoft.com/office/drawing/2014/main" id="{470DA19D-C7C0-FE45-906C-90B88C7884A4}"/>
              </a:ext>
            </a:extLst>
          </p:cNvPr>
          <p:cNvSpPr txBox="1"/>
          <p:nvPr/>
        </p:nvSpPr>
        <p:spPr>
          <a:xfrm>
            <a:off x="1283845" y="3952783"/>
            <a:ext cx="1145559" cy="355200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SSA</a:t>
            </a:r>
          </a:p>
        </p:txBody>
      </p:sp>
      <p:sp>
        <p:nvSpPr>
          <p:cNvPr id="23" name="TextBox 29">
            <a:extLst>
              <a:ext uri="{FF2B5EF4-FFF2-40B4-BE49-F238E27FC236}">
                <a16:creationId xmlns:a16="http://schemas.microsoft.com/office/drawing/2014/main" id="{63350FDA-5FD5-4D45-B84A-F75DBA831ABE}"/>
              </a:ext>
            </a:extLst>
          </p:cNvPr>
          <p:cNvSpPr txBox="1"/>
          <p:nvPr/>
        </p:nvSpPr>
        <p:spPr>
          <a:xfrm>
            <a:off x="10491266" y="3952781"/>
            <a:ext cx="1145559" cy="943243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FOLFIRI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FOLFOX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CAPTEM</a:t>
            </a:r>
          </a:p>
        </p:txBody>
      </p:sp>
      <p:sp>
        <p:nvSpPr>
          <p:cNvPr id="24" name="TextBox 30">
            <a:extLst>
              <a:ext uri="{FF2B5EF4-FFF2-40B4-BE49-F238E27FC236}">
                <a16:creationId xmlns:a16="http://schemas.microsoft.com/office/drawing/2014/main" id="{C20B5118-3C8A-A740-96B5-8DB3E5E6E05A}"/>
              </a:ext>
            </a:extLst>
          </p:cNvPr>
          <p:cNvSpPr txBox="1"/>
          <p:nvPr/>
        </p:nvSpPr>
        <p:spPr>
          <a:xfrm>
            <a:off x="6520334" y="4003570"/>
            <a:ext cx="1145557" cy="865533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STZ/5-FU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CAPTEM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SUN</a:t>
            </a:r>
          </a:p>
        </p:txBody>
      </p:sp>
      <p:sp>
        <p:nvSpPr>
          <p:cNvPr id="25" name="TextBox 31">
            <a:extLst>
              <a:ext uri="{FF2B5EF4-FFF2-40B4-BE49-F238E27FC236}">
                <a16:creationId xmlns:a16="http://schemas.microsoft.com/office/drawing/2014/main" id="{66A57FC0-7C1C-0D45-8EF8-97C6E507DCCC}"/>
              </a:ext>
            </a:extLst>
          </p:cNvPr>
          <p:cNvSpPr txBox="1"/>
          <p:nvPr/>
        </p:nvSpPr>
        <p:spPr>
          <a:xfrm>
            <a:off x="5225435" y="3952784"/>
            <a:ext cx="1145559" cy="365033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SSA</a:t>
            </a: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id="{E0E438D8-55DA-DE4C-AE61-B01890776F46}"/>
              </a:ext>
            </a:extLst>
          </p:cNvPr>
          <p:cNvSpPr txBox="1"/>
          <p:nvPr/>
        </p:nvSpPr>
        <p:spPr>
          <a:xfrm>
            <a:off x="5225435" y="4416789"/>
            <a:ext cx="1145559" cy="943243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STZ/5-FU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CAPTEM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SUN</a:t>
            </a:r>
          </a:p>
        </p:txBody>
      </p:sp>
      <p:sp>
        <p:nvSpPr>
          <p:cNvPr id="27" name="TextBox 33">
            <a:extLst>
              <a:ext uri="{FF2B5EF4-FFF2-40B4-BE49-F238E27FC236}">
                <a16:creationId xmlns:a16="http://schemas.microsoft.com/office/drawing/2014/main" id="{E07BB4BD-A6AC-7744-B586-C76610A531E5}"/>
              </a:ext>
            </a:extLst>
          </p:cNvPr>
          <p:cNvSpPr txBox="1"/>
          <p:nvPr/>
        </p:nvSpPr>
        <p:spPr>
          <a:xfrm>
            <a:off x="5225434" y="5465786"/>
            <a:ext cx="1145559" cy="365033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PRRT</a:t>
            </a:r>
          </a:p>
        </p:txBody>
      </p:sp>
      <p:sp>
        <p:nvSpPr>
          <p:cNvPr id="28" name="TextBox 34">
            <a:extLst>
              <a:ext uri="{FF2B5EF4-FFF2-40B4-BE49-F238E27FC236}">
                <a16:creationId xmlns:a16="http://schemas.microsoft.com/office/drawing/2014/main" id="{DEF7E443-EAC9-C449-8F79-A40778B036BC}"/>
              </a:ext>
            </a:extLst>
          </p:cNvPr>
          <p:cNvSpPr txBox="1"/>
          <p:nvPr/>
        </p:nvSpPr>
        <p:spPr>
          <a:xfrm>
            <a:off x="1283845" y="4884911"/>
            <a:ext cx="1145559" cy="355200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PRRT</a:t>
            </a:r>
          </a:p>
        </p:txBody>
      </p:sp>
      <p:sp>
        <p:nvSpPr>
          <p:cNvPr id="29" name="TextBox 35">
            <a:extLst>
              <a:ext uri="{FF2B5EF4-FFF2-40B4-BE49-F238E27FC236}">
                <a16:creationId xmlns:a16="http://schemas.microsoft.com/office/drawing/2014/main" id="{00F8B00A-53F5-5046-8471-642B3A4862A1}"/>
              </a:ext>
            </a:extLst>
          </p:cNvPr>
          <p:cNvSpPr txBox="1"/>
          <p:nvPr/>
        </p:nvSpPr>
        <p:spPr>
          <a:xfrm>
            <a:off x="1283843" y="5470701"/>
            <a:ext cx="1145559" cy="355200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</a:t>
            </a:r>
          </a:p>
        </p:txBody>
      </p:sp>
      <p:sp>
        <p:nvSpPr>
          <p:cNvPr id="30" name="TextBox 36">
            <a:extLst>
              <a:ext uri="{FF2B5EF4-FFF2-40B4-BE49-F238E27FC236}">
                <a16:creationId xmlns:a16="http://schemas.microsoft.com/office/drawing/2014/main" id="{DF41D0A2-863F-9D42-B88C-B611363F73D9}"/>
              </a:ext>
            </a:extLst>
          </p:cNvPr>
          <p:cNvSpPr txBox="1"/>
          <p:nvPr/>
        </p:nvSpPr>
        <p:spPr>
          <a:xfrm>
            <a:off x="2554011" y="3952781"/>
            <a:ext cx="1145559" cy="355200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</a:t>
            </a:r>
          </a:p>
        </p:txBody>
      </p:sp>
      <p:sp>
        <p:nvSpPr>
          <p:cNvPr id="31" name="TextBox 37">
            <a:extLst>
              <a:ext uri="{FF2B5EF4-FFF2-40B4-BE49-F238E27FC236}">
                <a16:creationId xmlns:a16="http://schemas.microsoft.com/office/drawing/2014/main" id="{209B4687-60E6-0240-A742-6B68F1533F3B}"/>
              </a:ext>
            </a:extLst>
          </p:cNvPr>
          <p:cNvSpPr txBox="1"/>
          <p:nvPr/>
        </p:nvSpPr>
        <p:spPr>
          <a:xfrm>
            <a:off x="2554011" y="4544409"/>
            <a:ext cx="1145559" cy="355200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PRRT</a:t>
            </a:r>
          </a:p>
        </p:txBody>
      </p:sp>
      <p:sp>
        <p:nvSpPr>
          <p:cNvPr id="32" name="TextBox 38">
            <a:extLst>
              <a:ext uri="{FF2B5EF4-FFF2-40B4-BE49-F238E27FC236}">
                <a16:creationId xmlns:a16="http://schemas.microsoft.com/office/drawing/2014/main" id="{F363E82A-3218-374F-A365-EA144E30B6B3}"/>
              </a:ext>
            </a:extLst>
          </p:cNvPr>
          <p:cNvSpPr txBox="1"/>
          <p:nvPr/>
        </p:nvSpPr>
        <p:spPr>
          <a:xfrm>
            <a:off x="2554010" y="5130200"/>
            <a:ext cx="1145559" cy="464347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FOLFOX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TEM+/-CAP</a:t>
            </a:r>
          </a:p>
        </p:txBody>
      </p:sp>
      <p:sp>
        <p:nvSpPr>
          <p:cNvPr id="33" name="TextBox 39">
            <a:extLst>
              <a:ext uri="{FF2B5EF4-FFF2-40B4-BE49-F238E27FC236}">
                <a16:creationId xmlns:a16="http://schemas.microsoft.com/office/drawing/2014/main" id="{6E74514F-539B-D644-91C1-BC9E3975786B}"/>
              </a:ext>
            </a:extLst>
          </p:cNvPr>
          <p:cNvSpPr txBox="1"/>
          <p:nvPr/>
        </p:nvSpPr>
        <p:spPr>
          <a:xfrm>
            <a:off x="3824177" y="3952781"/>
            <a:ext cx="1145559" cy="464008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Loco-regional therapy</a:t>
            </a:r>
          </a:p>
        </p:txBody>
      </p:sp>
      <p:sp>
        <p:nvSpPr>
          <p:cNvPr id="34" name="TextBox 40">
            <a:extLst>
              <a:ext uri="{FF2B5EF4-FFF2-40B4-BE49-F238E27FC236}">
                <a16:creationId xmlns:a16="http://schemas.microsoft.com/office/drawing/2014/main" id="{EEFF871D-44A6-EE42-AB2D-976368A55358}"/>
              </a:ext>
            </a:extLst>
          </p:cNvPr>
          <p:cNvSpPr txBox="1"/>
          <p:nvPr/>
        </p:nvSpPr>
        <p:spPr>
          <a:xfrm>
            <a:off x="3824177" y="4544409"/>
            <a:ext cx="1145559" cy="355200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</a:t>
            </a:r>
          </a:p>
        </p:txBody>
      </p:sp>
      <p:sp>
        <p:nvSpPr>
          <p:cNvPr id="35" name="TextBox 41">
            <a:extLst>
              <a:ext uri="{FF2B5EF4-FFF2-40B4-BE49-F238E27FC236}">
                <a16:creationId xmlns:a16="http://schemas.microsoft.com/office/drawing/2014/main" id="{091FB5FC-0F0B-8A44-AEFF-EDF648EBB62C}"/>
              </a:ext>
            </a:extLst>
          </p:cNvPr>
          <p:cNvSpPr txBox="1"/>
          <p:nvPr/>
        </p:nvSpPr>
        <p:spPr>
          <a:xfrm>
            <a:off x="3824176" y="5130201"/>
            <a:ext cx="1145559" cy="355200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IFN-alpha</a:t>
            </a:r>
          </a:p>
        </p:txBody>
      </p:sp>
      <p:sp>
        <p:nvSpPr>
          <p:cNvPr id="36" name="TextBox 42">
            <a:extLst>
              <a:ext uri="{FF2B5EF4-FFF2-40B4-BE49-F238E27FC236}">
                <a16:creationId xmlns:a16="http://schemas.microsoft.com/office/drawing/2014/main" id="{D8CA8A54-0C85-AB40-BD9B-D71DE1A10D9E}"/>
              </a:ext>
            </a:extLst>
          </p:cNvPr>
          <p:cNvSpPr txBox="1"/>
          <p:nvPr/>
        </p:nvSpPr>
        <p:spPr>
          <a:xfrm>
            <a:off x="6520333" y="4997341"/>
            <a:ext cx="1145559" cy="365033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PRRT</a:t>
            </a:r>
          </a:p>
        </p:txBody>
      </p:sp>
      <p:sp>
        <p:nvSpPr>
          <p:cNvPr id="37" name="TextBox 43">
            <a:extLst>
              <a:ext uri="{FF2B5EF4-FFF2-40B4-BE49-F238E27FC236}">
                <a16:creationId xmlns:a16="http://schemas.microsoft.com/office/drawing/2014/main" id="{9149C9C4-D829-D948-93DD-232EBDDBB12F}"/>
              </a:ext>
            </a:extLst>
          </p:cNvPr>
          <p:cNvSpPr txBox="1"/>
          <p:nvPr/>
        </p:nvSpPr>
        <p:spPr>
          <a:xfrm>
            <a:off x="7807811" y="3952073"/>
            <a:ext cx="1145559" cy="464008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CAPTEM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STZ/5-FU</a:t>
            </a:r>
          </a:p>
        </p:txBody>
      </p:sp>
      <p:sp>
        <p:nvSpPr>
          <p:cNvPr id="38" name="TextBox 44">
            <a:extLst>
              <a:ext uri="{FF2B5EF4-FFF2-40B4-BE49-F238E27FC236}">
                <a16:creationId xmlns:a16="http://schemas.microsoft.com/office/drawing/2014/main" id="{EE42B82E-F506-4646-BD65-89CCCD41737F}"/>
              </a:ext>
            </a:extLst>
          </p:cNvPr>
          <p:cNvSpPr txBox="1"/>
          <p:nvPr/>
        </p:nvSpPr>
        <p:spPr>
          <a:xfrm>
            <a:off x="7807811" y="4543701"/>
            <a:ext cx="1145559" cy="355200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 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SUN</a:t>
            </a:r>
          </a:p>
        </p:txBody>
      </p:sp>
      <p:sp>
        <p:nvSpPr>
          <p:cNvPr id="39" name="TextBox 45">
            <a:extLst>
              <a:ext uri="{FF2B5EF4-FFF2-40B4-BE49-F238E27FC236}">
                <a16:creationId xmlns:a16="http://schemas.microsoft.com/office/drawing/2014/main" id="{201FA167-DDBF-D84D-A3DD-5765EE3E4F76}"/>
              </a:ext>
            </a:extLst>
          </p:cNvPr>
          <p:cNvSpPr txBox="1"/>
          <p:nvPr/>
        </p:nvSpPr>
        <p:spPr>
          <a:xfrm>
            <a:off x="7796924" y="5129490"/>
            <a:ext cx="1145559" cy="355200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PRRT</a:t>
            </a:r>
          </a:p>
        </p:txBody>
      </p:sp>
      <p:sp>
        <p:nvSpPr>
          <p:cNvPr id="40" name="TextBox 46">
            <a:extLst>
              <a:ext uri="{FF2B5EF4-FFF2-40B4-BE49-F238E27FC236}">
                <a16:creationId xmlns:a16="http://schemas.microsoft.com/office/drawing/2014/main" id="{E8C5C604-208C-A648-A3C4-8E9784D06A4D}"/>
              </a:ext>
            </a:extLst>
          </p:cNvPr>
          <p:cNvSpPr txBox="1"/>
          <p:nvPr/>
        </p:nvSpPr>
        <p:spPr>
          <a:xfrm>
            <a:off x="9128088" y="4008270"/>
            <a:ext cx="1145559" cy="943243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STZ/5-FU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CAPTEM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SUN</a:t>
            </a:r>
          </a:p>
        </p:txBody>
      </p:sp>
      <p:sp>
        <p:nvSpPr>
          <p:cNvPr id="41" name="TextBox 47">
            <a:extLst>
              <a:ext uri="{FF2B5EF4-FFF2-40B4-BE49-F238E27FC236}">
                <a16:creationId xmlns:a16="http://schemas.microsoft.com/office/drawing/2014/main" id="{7999D5F8-BBEE-594A-9336-94DAC2039697}"/>
              </a:ext>
            </a:extLst>
          </p:cNvPr>
          <p:cNvSpPr txBox="1"/>
          <p:nvPr/>
        </p:nvSpPr>
        <p:spPr>
          <a:xfrm>
            <a:off x="27398" y="3954169"/>
            <a:ext cx="1145559" cy="3524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Watch &amp; wait</a:t>
            </a:r>
          </a:p>
        </p:txBody>
      </p:sp>
      <p:cxnSp>
        <p:nvCxnSpPr>
          <p:cNvPr id="42" name="Straight Arrow Connector 49">
            <a:extLst>
              <a:ext uri="{FF2B5EF4-FFF2-40B4-BE49-F238E27FC236}">
                <a16:creationId xmlns:a16="http://schemas.microsoft.com/office/drawing/2014/main" id="{77D72A72-FB5B-1B4B-B726-EBCC3DA7ADD9}"/>
              </a:ext>
            </a:extLst>
          </p:cNvPr>
          <p:cNvCxnSpPr>
            <a:stCxn id="14" idx="2"/>
            <a:endCxn id="22" idx="0"/>
          </p:cNvCxnSpPr>
          <p:nvPr/>
        </p:nvCxnSpPr>
        <p:spPr>
          <a:xfrm flipH="1">
            <a:off x="1856625" y="3790289"/>
            <a:ext cx="1" cy="162495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50">
            <a:extLst>
              <a:ext uri="{FF2B5EF4-FFF2-40B4-BE49-F238E27FC236}">
                <a16:creationId xmlns:a16="http://schemas.microsoft.com/office/drawing/2014/main" id="{08DBBB3E-E976-B149-B8A8-D1E960B52690}"/>
              </a:ext>
            </a:extLst>
          </p:cNvPr>
          <p:cNvCxnSpPr>
            <a:cxnSpLocks/>
            <a:stCxn id="22" idx="2"/>
            <a:endCxn id="28" idx="0"/>
          </p:cNvCxnSpPr>
          <p:nvPr/>
        </p:nvCxnSpPr>
        <p:spPr>
          <a:xfrm>
            <a:off x="1856624" y="4307983"/>
            <a:ext cx="0" cy="576928"/>
          </a:xfrm>
          <a:prstGeom prst="straightConnector1">
            <a:avLst/>
          </a:prstGeom>
          <a:ln w="127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53">
            <a:extLst>
              <a:ext uri="{FF2B5EF4-FFF2-40B4-BE49-F238E27FC236}">
                <a16:creationId xmlns:a16="http://schemas.microsoft.com/office/drawing/2014/main" id="{9CD155D5-9C18-494E-B582-DA86C9DDADE2}"/>
              </a:ext>
            </a:extLst>
          </p:cNvPr>
          <p:cNvCxnSpPr>
            <a:cxnSpLocks/>
            <a:stCxn id="28" idx="2"/>
            <a:endCxn id="29" idx="0"/>
          </p:cNvCxnSpPr>
          <p:nvPr/>
        </p:nvCxnSpPr>
        <p:spPr>
          <a:xfrm flipH="1">
            <a:off x="1856624" y="5240111"/>
            <a:ext cx="1" cy="230591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Straight Arrow Connector 56">
            <a:extLst>
              <a:ext uri="{FF2B5EF4-FFF2-40B4-BE49-F238E27FC236}">
                <a16:creationId xmlns:a16="http://schemas.microsoft.com/office/drawing/2014/main" id="{1B88EE4F-5C50-3340-9C58-E9D3AFFBCDB5}"/>
              </a:ext>
            </a:extLst>
          </p:cNvPr>
          <p:cNvCxnSpPr>
            <a:cxnSpLocks/>
            <a:stCxn id="15" idx="2"/>
            <a:endCxn id="30" idx="0"/>
          </p:cNvCxnSpPr>
          <p:nvPr/>
        </p:nvCxnSpPr>
        <p:spPr>
          <a:xfrm>
            <a:off x="3126791" y="3790288"/>
            <a:ext cx="0" cy="162493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62">
            <a:extLst>
              <a:ext uri="{FF2B5EF4-FFF2-40B4-BE49-F238E27FC236}">
                <a16:creationId xmlns:a16="http://schemas.microsoft.com/office/drawing/2014/main" id="{3A9D3D5C-560E-554B-BB98-F86837E69368}"/>
              </a:ext>
            </a:extLst>
          </p:cNvPr>
          <p:cNvCxnSpPr>
            <a:cxnSpLocks/>
            <a:stCxn id="31" idx="2"/>
            <a:endCxn id="32" idx="0"/>
          </p:cNvCxnSpPr>
          <p:nvPr/>
        </p:nvCxnSpPr>
        <p:spPr>
          <a:xfrm flipH="1">
            <a:off x="3126790" y="4899610"/>
            <a:ext cx="1" cy="230591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Arrow Connector 65">
            <a:extLst>
              <a:ext uri="{FF2B5EF4-FFF2-40B4-BE49-F238E27FC236}">
                <a16:creationId xmlns:a16="http://schemas.microsoft.com/office/drawing/2014/main" id="{4D4F5DF8-F13C-6D4F-B5D2-756ECE411627}"/>
              </a:ext>
            </a:extLst>
          </p:cNvPr>
          <p:cNvCxnSpPr>
            <a:cxnSpLocks/>
            <a:stCxn id="16" idx="2"/>
            <a:endCxn id="33" idx="0"/>
          </p:cNvCxnSpPr>
          <p:nvPr/>
        </p:nvCxnSpPr>
        <p:spPr>
          <a:xfrm>
            <a:off x="4396956" y="3790288"/>
            <a:ext cx="0" cy="162493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9" name="Straight Arrow Connector 68">
            <a:extLst>
              <a:ext uri="{FF2B5EF4-FFF2-40B4-BE49-F238E27FC236}">
                <a16:creationId xmlns:a16="http://schemas.microsoft.com/office/drawing/2014/main" id="{6BE6D2CD-18A7-1A46-9A52-2C93AF0A1436}"/>
              </a:ext>
            </a:extLst>
          </p:cNvPr>
          <p:cNvCxnSpPr>
            <a:cxnSpLocks/>
            <a:stCxn id="33" idx="2"/>
            <a:endCxn id="34" idx="0"/>
          </p:cNvCxnSpPr>
          <p:nvPr/>
        </p:nvCxnSpPr>
        <p:spPr>
          <a:xfrm>
            <a:off x="4396956" y="4416790"/>
            <a:ext cx="0" cy="127620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0" name="Straight Arrow Connector 71">
            <a:extLst>
              <a:ext uri="{FF2B5EF4-FFF2-40B4-BE49-F238E27FC236}">
                <a16:creationId xmlns:a16="http://schemas.microsoft.com/office/drawing/2014/main" id="{BDC55430-118E-9642-9513-BCB5EE8C1877}"/>
              </a:ext>
            </a:extLst>
          </p:cNvPr>
          <p:cNvCxnSpPr>
            <a:cxnSpLocks/>
            <a:stCxn id="34" idx="2"/>
            <a:endCxn id="35" idx="0"/>
          </p:cNvCxnSpPr>
          <p:nvPr/>
        </p:nvCxnSpPr>
        <p:spPr>
          <a:xfrm flipH="1">
            <a:off x="4396956" y="4899609"/>
            <a:ext cx="1" cy="230592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Straight Arrow Connector 74">
            <a:extLst>
              <a:ext uri="{FF2B5EF4-FFF2-40B4-BE49-F238E27FC236}">
                <a16:creationId xmlns:a16="http://schemas.microsoft.com/office/drawing/2014/main" id="{FBE14593-AEC0-9548-B6E8-7FCA278808ED}"/>
              </a:ext>
            </a:extLst>
          </p:cNvPr>
          <p:cNvCxnSpPr>
            <a:cxnSpLocks/>
            <a:stCxn id="17" idx="2"/>
            <a:endCxn id="25" idx="0"/>
          </p:cNvCxnSpPr>
          <p:nvPr/>
        </p:nvCxnSpPr>
        <p:spPr>
          <a:xfrm>
            <a:off x="5798215" y="3790289"/>
            <a:ext cx="0" cy="162495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Straight Arrow Connector 77">
            <a:extLst>
              <a:ext uri="{FF2B5EF4-FFF2-40B4-BE49-F238E27FC236}">
                <a16:creationId xmlns:a16="http://schemas.microsoft.com/office/drawing/2014/main" id="{46F4B2B2-3EE8-B648-987B-E085B4E38EEF}"/>
              </a:ext>
            </a:extLst>
          </p:cNvPr>
          <p:cNvCxnSpPr>
            <a:cxnSpLocks/>
            <a:stCxn id="25" idx="2"/>
            <a:endCxn id="26" idx="0"/>
          </p:cNvCxnSpPr>
          <p:nvPr/>
        </p:nvCxnSpPr>
        <p:spPr>
          <a:xfrm>
            <a:off x="5798215" y="4317816"/>
            <a:ext cx="0" cy="98973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4" name="Straight Arrow Connector 83">
            <a:extLst>
              <a:ext uri="{FF2B5EF4-FFF2-40B4-BE49-F238E27FC236}">
                <a16:creationId xmlns:a16="http://schemas.microsoft.com/office/drawing/2014/main" id="{F9592C35-14DA-6C4C-9CF0-A0327F07E28D}"/>
              </a:ext>
            </a:extLst>
          </p:cNvPr>
          <p:cNvCxnSpPr>
            <a:cxnSpLocks/>
            <a:stCxn id="18" idx="2"/>
            <a:endCxn id="24" idx="0"/>
          </p:cNvCxnSpPr>
          <p:nvPr/>
        </p:nvCxnSpPr>
        <p:spPr>
          <a:xfrm flipH="1">
            <a:off x="7093112" y="3790289"/>
            <a:ext cx="3" cy="213281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5" name="Straight Arrow Connector 86">
            <a:extLst>
              <a:ext uri="{FF2B5EF4-FFF2-40B4-BE49-F238E27FC236}">
                <a16:creationId xmlns:a16="http://schemas.microsoft.com/office/drawing/2014/main" id="{6E2FB61E-8EC8-5B4C-8459-1144E7003438}"/>
              </a:ext>
            </a:extLst>
          </p:cNvPr>
          <p:cNvCxnSpPr>
            <a:cxnSpLocks/>
            <a:stCxn id="24" idx="2"/>
            <a:endCxn id="36" idx="0"/>
          </p:cNvCxnSpPr>
          <p:nvPr/>
        </p:nvCxnSpPr>
        <p:spPr>
          <a:xfrm>
            <a:off x="7093112" y="4869103"/>
            <a:ext cx="0" cy="128237"/>
          </a:xfrm>
          <a:prstGeom prst="straightConnector1">
            <a:avLst/>
          </a:prstGeom>
          <a:ln w="127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Straight Arrow Connector 89">
            <a:extLst>
              <a:ext uri="{FF2B5EF4-FFF2-40B4-BE49-F238E27FC236}">
                <a16:creationId xmlns:a16="http://schemas.microsoft.com/office/drawing/2014/main" id="{95F229A6-97BC-3641-85AB-DF2E8C2ACE69}"/>
              </a:ext>
            </a:extLst>
          </p:cNvPr>
          <p:cNvCxnSpPr>
            <a:cxnSpLocks/>
            <a:stCxn id="19" idx="2"/>
            <a:endCxn id="37" idx="0"/>
          </p:cNvCxnSpPr>
          <p:nvPr/>
        </p:nvCxnSpPr>
        <p:spPr>
          <a:xfrm>
            <a:off x="8380591" y="3790289"/>
            <a:ext cx="0" cy="161785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Straight Arrow Connector 92">
            <a:extLst>
              <a:ext uri="{FF2B5EF4-FFF2-40B4-BE49-F238E27FC236}">
                <a16:creationId xmlns:a16="http://schemas.microsoft.com/office/drawing/2014/main" id="{7188E772-1979-9442-8EAD-A46D0104DCCE}"/>
              </a:ext>
            </a:extLst>
          </p:cNvPr>
          <p:cNvCxnSpPr>
            <a:cxnSpLocks/>
            <a:stCxn id="37" idx="2"/>
            <a:endCxn id="38" idx="0"/>
          </p:cNvCxnSpPr>
          <p:nvPr/>
        </p:nvCxnSpPr>
        <p:spPr>
          <a:xfrm>
            <a:off x="8380591" y="4416082"/>
            <a:ext cx="0" cy="127620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8" name="Straight Arrow Connector 93">
            <a:extLst>
              <a:ext uri="{FF2B5EF4-FFF2-40B4-BE49-F238E27FC236}">
                <a16:creationId xmlns:a16="http://schemas.microsoft.com/office/drawing/2014/main" id="{6CB11261-1147-BC4F-AF5B-7C66FC2E88DB}"/>
              </a:ext>
            </a:extLst>
          </p:cNvPr>
          <p:cNvCxnSpPr>
            <a:cxnSpLocks/>
            <a:stCxn id="38" idx="2"/>
            <a:endCxn id="39" idx="0"/>
          </p:cNvCxnSpPr>
          <p:nvPr/>
        </p:nvCxnSpPr>
        <p:spPr>
          <a:xfrm flipH="1">
            <a:off x="8380590" y="4898902"/>
            <a:ext cx="1" cy="230591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9" name="Straight Arrow Connector 98">
            <a:extLst>
              <a:ext uri="{FF2B5EF4-FFF2-40B4-BE49-F238E27FC236}">
                <a16:creationId xmlns:a16="http://schemas.microsoft.com/office/drawing/2014/main" id="{12B4B928-82DC-6242-817B-468A64659562}"/>
              </a:ext>
            </a:extLst>
          </p:cNvPr>
          <p:cNvCxnSpPr>
            <a:cxnSpLocks/>
            <a:stCxn id="20" idx="2"/>
            <a:endCxn id="40" idx="0"/>
          </p:cNvCxnSpPr>
          <p:nvPr/>
        </p:nvCxnSpPr>
        <p:spPr>
          <a:xfrm>
            <a:off x="9671533" y="3790289"/>
            <a:ext cx="29335" cy="217981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0" name="Straight Arrow Connector 101">
            <a:extLst>
              <a:ext uri="{FF2B5EF4-FFF2-40B4-BE49-F238E27FC236}">
                <a16:creationId xmlns:a16="http://schemas.microsoft.com/office/drawing/2014/main" id="{52DAA145-ECE0-5141-84F0-1B5378ADE453}"/>
              </a:ext>
            </a:extLst>
          </p:cNvPr>
          <p:cNvCxnSpPr>
            <a:cxnSpLocks/>
            <a:stCxn id="21" idx="2"/>
            <a:endCxn id="23" idx="0"/>
          </p:cNvCxnSpPr>
          <p:nvPr/>
        </p:nvCxnSpPr>
        <p:spPr>
          <a:xfrm>
            <a:off x="11064045" y="3790288"/>
            <a:ext cx="0" cy="162493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1" name="Straight Arrow Connector 104">
            <a:extLst>
              <a:ext uri="{FF2B5EF4-FFF2-40B4-BE49-F238E27FC236}">
                <a16:creationId xmlns:a16="http://schemas.microsoft.com/office/drawing/2014/main" id="{E37A8EBA-7EEC-9E42-8B9B-A17EE0905213}"/>
              </a:ext>
            </a:extLst>
          </p:cNvPr>
          <p:cNvCxnSpPr>
            <a:cxnSpLocks/>
            <a:stCxn id="12" idx="2"/>
            <a:endCxn id="21" idx="0"/>
          </p:cNvCxnSpPr>
          <p:nvPr/>
        </p:nvCxnSpPr>
        <p:spPr>
          <a:xfrm flipH="1">
            <a:off x="11064046" y="2645825"/>
            <a:ext cx="1" cy="278931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2" name="Rectangle 107">
            <a:extLst>
              <a:ext uri="{FF2B5EF4-FFF2-40B4-BE49-F238E27FC236}">
                <a16:creationId xmlns:a16="http://schemas.microsoft.com/office/drawing/2014/main" id="{B841DB4B-6798-3D49-93AC-FE4DC8EA9347}"/>
              </a:ext>
            </a:extLst>
          </p:cNvPr>
          <p:cNvSpPr/>
          <p:nvPr/>
        </p:nvSpPr>
        <p:spPr>
          <a:xfrm>
            <a:off x="2587864" y="4557508"/>
            <a:ext cx="1120827" cy="358953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B95C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" name="Rectangle 108">
            <a:extLst>
              <a:ext uri="{FF2B5EF4-FFF2-40B4-BE49-F238E27FC236}">
                <a16:creationId xmlns:a16="http://schemas.microsoft.com/office/drawing/2014/main" id="{E30C51E3-710B-F348-B768-2A24B0A1781E}"/>
              </a:ext>
            </a:extLst>
          </p:cNvPr>
          <p:cNvSpPr/>
          <p:nvPr/>
        </p:nvSpPr>
        <p:spPr>
          <a:xfrm>
            <a:off x="5233239" y="5474040"/>
            <a:ext cx="1120827" cy="358953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" name="Rectangle 109">
            <a:extLst>
              <a:ext uri="{FF2B5EF4-FFF2-40B4-BE49-F238E27FC236}">
                <a16:creationId xmlns:a16="http://schemas.microsoft.com/office/drawing/2014/main" id="{4AC8E7C8-7FAC-7741-8354-9DC853969C90}"/>
              </a:ext>
            </a:extLst>
          </p:cNvPr>
          <p:cNvSpPr/>
          <p:nvPr/>
        </p:nvSpPr>
        <p:spPr>
          <a:xfrm>
            <a:off x="6531308" y="4993100"/>
            <a:ext cx="1120827" cy="358953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" name="Rectangle 110">
            <a:extLst>
              <a:ext uri="{FF2B5EF4-FFF2-40B4-BE49-F238E27FC236}">
                <a16:creationId xmlns:a16="http://schemas.microsoft.com/office/drawing/2014/main" id="{744B4593-1DC9-8248-8B0B-A1CFBD6BA0A4}"/>
              </a:ext>
            </a:extLst>
          </p:cNvPr>
          <p:cNvSpPr/>
          <p:nvPr/>
        </p:nvSpPr>
        <p:spPr>
          <a:xfrm>
            <a:off x="7820173" y="5120992"/>
            <a:ext cx="1120827" cy="358953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B95C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66" name="Elbow Connector 112">
            <a:extLst>
              <a:ext uri="{FF2B5EF4-FFF2-40B4-BE49-F238E27FC236}">
                <a16:creationId xmlns:a16="http://schemas.microsoft.com/office/drawing/2014/main" id="{F70897E9-2B23-EA47-87BC-85CF089E8B75}"/>
              </a:ext>
            </a:extLst>
          </p:cNvPr>
          <p:cNvCxnSpPr>
            <a:stCxn id="9" idx="2"/>
            <a:endCxn id="14" idx="0"/>
          </p:cNvCxnSpPr>
          <p:nvPr/>
        </p:nvCxnSpPr>
        <p:spPr>
          <a:xfrm rot="5400000">
            <a:off x="2260226" y="2242226"/>
            <a:ext cx="278932" cy="1086129"/>
          </a:xfrm>
          <a:prstGeom prst="bentConnector3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7" name="Elbow Connector 113">
            <a:extLst>
              <a:ext uri="{FF2B5EF4-FFF2-40B4-BE49-F238E27FC236}">
                <a16:creationId xmlns:a16="http://schemas.microsoft.com/office/drawing/2014/main" id="{0953D6D4-02F1-2F45-BC79-0B7B6BDC215A}"/>
              </a:ext>
            </a:extLst>
          </p:cNvPr>
          <p:cNvCxnSpPr>
            <a:cxnSpLocks/>
            <a:stCxn id="9" idx="2"/>
            <a:endCxn id="15" idx="0"/>
          </p:cNvCxnSpPr>
          <p:nvPr/>
        </p:nvCxnSpPr>
        <p:spPr>
          <a:xfrm rot="16200000" flipH="1">
            <a:off x="2895307" y="2693271"/>
            <a:ext cx="278932" cy="18403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8" name="Elbow Connector 116">
            <a:extLst>
              <a:ext uri="{FF2B5EF4-FFF2-40B4-BE49-F238E27FC236}">
                <a16:creationId xmlns:a16="http://schemas.microsoft.com/office/drawing/2014/main" id="{97704C34-4DC2-084F-9B4C-6E06629FE458}"/>
              </a:ext>
            </a:extLst>
          </p:cNvPr>
          <p:cNvCxnSpPr>
            <a:cxnSpLocks/>
            <a:stCxn id="9" idx="2"/>
            <a:endCxn id="16" idx="0"/>
          </p:cNvCxnSpPr>
          <p:nvPr/>
        </p:nvCxnSpPr>
        <p:spPr>
          <a:xfrm rot="16200000" flipH="1">
            <a:off x="3530390" y="2058189"/>
            <a:ext cx="278932" cy="1454201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9" name="Elbow Connector 119">
            <a:extLst>
              <a:ext uri="{FF2B5EF4-FFF2-40B4-BE49-F238E27FC236}">
                <a16:creationId xmlns:a16="http://schemas.microsoft.com/office/drawing/2014/main" id="{A07C66DA-091D-A243-A898-1AC81C6F2D76}"/>
              </a:ext>
            </a:extLst>
          </p:cNvPr>
          <p:cNvCxnSpPr>
            <a:cxnSpLocks/>
            <a:stCxn id="9" idx="2"/>
            <a:endCxn id="41" idx="0"/>
          </p:cNvCxnSpPr>
          <p:nvPr/>
        </p:nvCxnSpPr>
        <p:spPr>
          <a:xfrm rot="5400000">
            <a:off x="1117295" y="2128709"/>
            <a:ext cx="1308344" cy="2342577"/>
          </a:xfrm>
          <a:prstGeom prst="bentConnector3">
            <a:avLst>
              <a:gd name="adj1" fmla="val 10922"/>
            </a:avLst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0" name="Straight Arrow Connector 123">
            <a:extLst>
              <a:ext uri="{FF2B5EF4-FFF2-40B4-BE49-F238E27FC236}">
                <a16:creationId xmlns:a16="http://schemas.microsoft.com/office/drawing/2014/main" id="{957FD3D3-20D8-424D-BCEF-74EA2E7A0CC0}"/>
              </a:ext>
            </a:extLst>
          </p:cNvPr>
          <p:cNvCxnSpPr>
            <a:cxnSpLocks/>
            <a:stCxn id="41" idx="3"/>
            <a:endCxn id="22" idx="1"/>
          </p:cNvCxnSpPr>
          <p:nvPr/>
        </p:nvCxnSpPr>
        <p:spPr>
          <a:xfrm>
            <a:off x="1172956" y="4130382"/>
            <a:ext cx="110888" cy="1"/>
          </a:xfrm>
          <a:prstGeom prst="straightConnector1">
            <a:avLst/>
          </a:prstGeom>
          <a:ln w="127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1" name="Elbow Connector 126">
            <a:extLst>
              <a:ext uri="{FF2B5EF4-FFF2-40B4-BE49-F238E27FC236}">
                <a16:creationId xmlns:a16="http://schemas.microsoft.com/office/drawing/2014/main" id="{5643000F-E4D8-7E4F-85E4-BF0D57212069}"/>
              </a:ext>
            </a:extLst>
          </p:cNvPr>
          <p:cNvCxnSpPr>
            <a:cxnSpLocks/>
            <a:stCxn id="8" idx="2"/>
            <a:endCxn id="17" idx="0"/>
          </p:cNvCxnSpPr>
          <p:nvPr/>
        </p:nvCxnSpPr>
        <p:spPr>
          <a:xfrm rot="5400000">
            <a:off x="6256173" y="2182715"/>
            <a:ext cx="284084" cy="119999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2" name="Elbow Connector 129">
            <a:extLst>
              <a:ext uri="{FF2B5EF4-FFF2-40B4-BE49-F238E27FC236}">
                <a16:creationId xmlns:a16="http://schemas.microsoft.com/office/drawing/2014/main" id="{EA4E65A9-8F4C-0847-AE8B-92CD4CDB699E}"/>
              </a:ext>
            </a:extLst>
          </p:cNvPr>
          <p:cNvCxnSpPr>
            <a:cxnSpLocks/>
            <a:stCxn id="8" idx="2"/>
            <a:endCxn id="18" idx="0"/>
          </p:cNvCxnSpPr>
          <p:nvPr/>
        </p:nvCxnSpPr>
        <p:spPr>
          <a:xfrm rot="16200000" flipH="1">
            <a:off x="6903622" y="2735262"/>
            <a:ext cx="284084" cy="9490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3" name="Elbow Connector 132">
            <a:extLst>
              <a:ext uri="{FF2B5EF4-FFF2-40B4-BE49-F238E27FC236}">
                <a16:creationId xmlns:a16="http://schemas.microsoft.com/office/drawing/2014/main" id="{45DCE752-B53E-4047-BAEF-37923AA5CC2A}"/>
              </a:ext>
            </a:extLst>
          </p:cNvPr>
          <p:cNvCxnSpPr>
            <a:cxnSpLocks/>
            <a:stCxn id="8" idx="2"/>
            <a:endCxn id="19" idx="0"/>
          </p:cNvCxnSpPr>
          <p:nvPr/>
        </p:nvCxnSpPr>
        <p:spPr>
          <a:xfrm rot="16200000" flipH="1">
            <a:off x="7547361" y="2091524"/>
            <a:ext cx="284084" cy="138237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4" name="Elbow Connector 135">
            <a:extLst>
              <a:ext uri="{FF2B5EF4-FFF2-40B4-BE49-F238E27FC236}">
                <a16:creationId xmlns:a16="http://schemas.microsoft.com/office/drawing/2014/main" id="{0CF4E3D5-3D67-AD43-A18A-546F504F3BAE}"/>
              </a:ext>
            </a:extLst>
          </p:cNvPr>
          <p:cNvCxnSpPr>
            <a:cxnSpLocks/>
            <a:stCxn id="8" idx="2"/>
            <a:endCxn id="20" idx="0"/>
          </p:cNvCxnSpPr>
          <p:nvPr/>
        </p:nvCxnSpPr>
        <p:spPr>
          <a:xfrm rot="16200000" flipH="1">
            <a:off x="8192831" y="1446053"/>
            <a:ext cx="284084" cy="267332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5" name="TextBox 138">
            <a:extLst>
              <a:ext uri="{FF2B5EF4-FFF2-40B4-BE49-F238E27FC236}">
                <a16:creationId xmlns:a16="http://schemas.microsoft.com/office/drawing/2014/main" id="{6CC06AC2-C829-D64D-A8BA-A6E187C2E15A}"/>
              </a:ext>
            </a:extLst>
          </p:cNvPr>
          <p:cNvSpPr txBox="1"/>
          <p:nvPr/>
        </p:nvSpPr>
        <p:spPr>
          <a:xfrm>
            <a:off x="1254640" y="4384773"/>
            <a:ext cx="1212237" cy="492635"/>
          </a:xfrm>
          <a:prstGeom prst="rect">
            <a:avLst/>
          </a:prstGeom>
          <a:solidFill>
            <a:schemeClr val="bg1"/>
          </a:solidFill>
        </p:spPr>
        <p:txBody>
          <a:bodyPr wrap="square" lIns="48000" tIns="0" rIns="48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7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+/- locoregional therapy</a:t>
            </a:r>
          </a:p>
        </p:txBody>
      </p:sp>
      <p:cxnSp>
        <p:nvCxnSpPr>
          <p:cNvPr id="76" name="Straight Arrow Connector 140">
            <a:extLst>
              <a:ext uri="{FF2B5EF4-FFF2-40B4-BE49-F238E27FC236}">
                <a16:creationId xmlns:a16="http://schemas.microsoft.com/office/drawing/2014/main" id="{F9BA376C-6B4E-5940-872A-A44D9BD48593}"/>
              </a:ext>
            </a:extLst>
          </p:cNvPr>
          <p:cNvCxnSpPr>
            <a:cxnSpLocks/>
          </p:cNvCxnSpPr>
          <p:nvPr/>
        </p:nvCxnSpPr>
        <p:spPr>
          <a:xfrm flipH="1" flipV="1">
            <a:off x="5908890" y="3868944"/>
            <a:ext cx="1051207" cy="4304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7" name="TextBox 139">
            <a:extLst>
              <a:ext uri="{FF2B5EF4-FFF2-40B4-BE49-F238E27FC236}">
                <a16:creationId xmlns:a16="http://schemas.microsoft.com/office/drawing/2014/main" id="{27955462-D6AC-9B41-ABAD-B6C4C840B238}"/>
              </a:ext>
            </a:extLst>
          </p:cNvPr>
          <p:cNvSpPr txBox="1"/>
          <p:nvPr/>
        </p:nvSpPr>
        <p:spPr>
          <a:xfrm>
            <a:off x="6043175" y="3791174"/>
            <a:ext cx="816000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48000" tIns="0" rIns="48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Ki-67 &lt;10%</a:t>
            </a:r>
          </a:p>
        </p:txBody>
      </p:sp>
      <p:cxnSp>
        <p:nvCxnSpPr>
          <p:cNvPr id="85" name="Straight Arrow Connector 59">
            <a:extLst>
              <a:ext uri="{FF2B5EF4-FFF2-40B4-BE49-F238E27FC236}">
                <a16:creationId xmlns:a16="http://schemas.microsoft.com/office/drawing/2014/main" id="{D423D235-2CE5-C541-AD0F-C80A7225B936}"/>
              </a:ext>
            </a:extLst>
          </p:cNvPr>
          <p:cNvCxnSpPr>
            <a:cxnSpLocks/>
          </p:cNvCxnSpPr>
          <p:nvPr/>
        </p:nvCxnSpPr>
        <p:spPr>
          <a:xfrm>
            <a:off x="3126791" y="4307982"/>
            <a:ext cx="0" cy="236428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6" name="Straight Arrow Connector 80">
            <a:extLst>
              <a:ext uri="{FF2B5EF4-FFF2-40B4-BE49-F238E27FC236}">
                <a16:creationId xmlns:a16="http://schemas.microsoft.com/office/drawing/2014/main" id="{34A7971B-54D9-F74D-87B8-E38D981A9861}"/>
              </a:ext>
            </a:extLst>
          </p:cNvPr>
          <p:cNvCxnSpPr>
            <a:cxnSpLocks/>
          </p:cNvCxnSpPr>
          <p:nvPr/>
        </p:nvCxnSpPr>
        <p:spPr>
          <a:xfrm flipH="1">
            <a:off x="5798214" y="5360033"/>
            <a:ext cx="1" cy="105753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3" name="Titel 92"/>
          <p:cNvSpPr>
            <a:spLocks noGrp="1"/>
          </p:cNvSpPr>
          <p:nvPr>
            <p:ph type="title"/>
          </p:nvPr>
        </p:nvSpPr>
        <p:spPr>
          <a:xfrm>
            <a:off x="239349" y="416653"/>
            <a:ext cx="11713627" cy="90011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b="1" dirty="0"/>
              <a:t>ESMO Clinical Practice Guidelines </a:t>
            </a:r>
            <a:br>
              <a:rPr lang="en-GB" sz="3200" b="1" dirty="0"/>
            </a:br>
            <a:r>
              <a:rPr lang="en-GB" sz="3200" b="1" dirty="0"/>
              <a:t>Impact of new data on treatment algorithm</a:t>
            </a:r>
            <a:endParaRPr lang="de-DE" sz="3200" b="1" dirty="0"/>
          </a:p>
        </p:txBody>
      </p:sp>
      <p:sp>
        <p:nvSpPr>
          <p:cNvPr id="95" name="Rechteck 94"/>
          <p:cNvSpPr/>
          <p:nvPr/>
        </p:nvSpPr>
        <p:spPr>
          <a:xfrm>
            <a:off x="9001271" y="6408623"/>
            <a:ext cx="2479153" cy="283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Ann </a:t>
            </a:r>
            <a:r>
              <a:rPr kumimoji="0" lang="en-GB" sz="12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Oncol</a:t>
            </a: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. 2020;31:844–60</a:t>
            </a:r>
          </a:p>
        </p:txBody>
      </p:sp>
      <p:sp>
        <p:nvSpPr>
          <p:cNvPr id="82" name="Rechteck: abgerundete Ecken 81">
            <a:extLst>
              <a:ext uri="{FF2B5EF4-FFF2-40B4-BE49-F238E27FC236}">
                <a16:creationId xmlns:a16="http://schemas.microsoft.com/office/drawing/2014/main" id="{0D5D411E-BB58-4779-9660-DA1EBCB7185D}"/>
              </a:ext>
            </a:extLst>
          </p:cNvPr>
          <p:cNvSpPr/>
          <p:nvPr/>
        </p:nvSpPr>
        <p:spPr bwMode="auto">
          <a:xfrm>
            <a:off x="6531308" y="5484690"/>
            <a:ext cx="1075824" cy="42041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EVE; SUN</a:t>
            </a:r>
          </a:p>
        </p:txBody>
      </p:sp>
    </p:spTree>
    <p:extLst>
      <p:ext uri="{BB962C8B-B14F-4D97-AF65-F5344CB8AC3E}">
        <p14:creationId xmlns:p14="http://schemas.microsoft.com/office/powerpoint/2010/main" val="3918262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presents a table listing various treatment options for advanced WD SSTR+ GEP-NETs in Canada, including different types of neuroendocrine tumors, various chemotherapy drugs, and specific treatments like PRRT and dose escalation.&#10;&#10;AI-generated content may be incorrect.">
            <a:extLst>
              <a:ext uri="{FF2B5EF4-FFF2-40B4-BE49-F238E27FC236}">
                <a16:creationId xmlns:a16="http://schemas.microsoft.com/office/drawing/2014/main" id="{B35B1506-B703-8950-1FFC-25455147A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68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isplays a chart comparing the progression-free survival (PFS) of patients with advanced midgut neuroendocrine tumors (NETs) treated with 177Lu-DOTATATE versus high-dose octreotide LAR, indicating a statistically significant improvement in PFS for the 177Lu-DOTATATE group.">
            <a:extLst>
              <a:ext uri="{FF2B5EF4-FFF2-40B4-BE49-F238E27FC236}">
                <a16:creationId xmlns:a16="http://schemas.microsoft.com/office/drawing/2014/main" id="{689306DA-9F2B-829C-56B5-D69152E92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04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image shows a close-up view of various red, spherical cells, possibly red blood cells, swimming in a vivid, purple background.&#10;&#10;AI-generated content may be incorrect.">
            <a:extLst>
              <a:ext uri="{FF2B5EF4-FFF2-40B4-BE49-F238E27FC236}">
                <a16:creationId xmlns:a16="http://schemas.microsoft.com/office/drawing/2014/main" id="{34686812-BE11-715D-F551-D2CCC6A3E3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l="12793" r="4984" b="-1"/>
          <a:stretch>
            <a:fillRect/>
          </a:stretch>
        </p:blipFill>
        <p:spPr>
          <a:xfrm>
            <a:off x="-3" y="28464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9AA63F-AEDE-22A5-8CF4-70BAEA997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597" y="272352"/>
            <a:ext cx="8669771" cy="29717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Lu-177 </a:t>
            </a:r>
            <a:r>
              <a:rPr lang="en-US" sz="3600" b="1" dirty="0" err="1">
                <a:solidFill>
                  <a:schemeClr val="tx1"/>
                </a:solidFill>
              </a:rPr>
              <a:t>Dotatate</a:t>
            </a:r>
            <a:r>
              <a:rPr lang="en-US" sz="3600" b="1" dirty="0">
                <a:solidFill>
                  <a:schemeClr val="tx1"/>
                </a:solidFill>
              </a:rPr>
              <a:t> Structure</a:t>
            </a:r>
          </a:p>
        </p:txBody>
      </p:sp>
      <p:pic>
        <p:nvPicPr>
          <p:cNvPr id="6" name="Picture 5" descr="The image displays a series of chemical structures, including a radioisotope (Lu-177), a chelator (DOTA), and a targeting peptide (Tyr3-Octreotate), all depicted in distinct shades of blue.">
            <a:extLst>
              <a:ext uri="{FF2B5EF4-FFF2-40B4-BE49-F238E27FC236}">
                <a16:creationId xmlns:a16="http://schemas.microsoft.com/office/drawing/2014/main" id="{1656C4A9-AC80-F49C-F711-2CD5D0C19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72" y="906704"/>
            <a:ext cx="8166682" cy="5437348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BA471004-7456-E882-BA9F-D304F7CF4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7482" y="1171372"/>
            <a:ext cx="342449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(Lu-177)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Emits beta particles (therapy)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 Emits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gamma photons (imaging)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This is what kills tumor cells 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B394F5CE-B6DE-DA5F-8F55-6B51953B7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9223" y="2470987"/>
            <a:ext cx="317479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DOTA-(</a:t>
            </a:r>
            <a:r>
              <a:rPr lang="en-CA" sz="1400" b="1" u="sng" dirty="0">
                <a:solidFill>
                  <a:srgbClr val="00B0F0"/>
                </a:solidFill>
              </a:rPr>
              <a:t>Chelator (the “cage”)</a:t>
            </a:r>
          </a:p>
          <a:p>
            <a:r>
              <a:rPr lang="en-CA" sz="1400" u="sng" dirty="0">
                <a:solidFill>
                  <a:srgbClr val="00B0F0"/>
                </a:solidFill>
              </a:rPr>
              <a:t>(</a:t>
            </a:r>
            <a:r>
              <a:rPr lang="en-CA" sz="1400" u="sng" dirty="0" err="1">
                <a:solidFill>
                  <a:srgbClr val="00B0F0"/>
                </a:solidFill>
              </a:rPr>
              <a:t>tetraazacyclododecanetetraacetic</a:t>
            </a:r>
            <a:r>
              <a:rPr lang="en-CA" sz="1400" u="sng" dirty="0">
                <a:solidFill>
                  <a:srgbClr val="00B0F0"/>
                </a:solidFill>
              </a:rPr>
              <a:t> acid) </a:t>
            </a:r>
          </a:p>
          <a:p>
            <a:endParaRPr lang="en-CA" sz="1400" u="sng" dirty="0">
              <a:solidFill>
                <a:srgbClr val="00B0F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B0F0"/>
                </a:solidFill>
              </a:rPr>
              <a:t> Macrocyclic ligand that </a:t>
            </a:r>
            <a:r>
              <a:rPr lang="en-CA" sz="1400" b="1" dirty="0">
                <a:solidFill>
                  <a:srgbClr val="00B0F0"/>
                </a:solidFill>
              </a:rPr>
              <a:t>tightly binds Lu-177</a:t>
            </a:r>
            <a:r>
              <a:rPr lang="en-CA" sz="1400" dirty="0">
                <a:solidFill>
                  <a:srgbClr val="00B0F0"/>
                </a:solidFill>
              </a:rPr>
              <a:t>, keeping it stable in the body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B0F0"/>
                </a:solidFill>
              </a:rPr>
              <a:t> Prevents the metal from detaching and causing off-target toxicity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D9CC60BB-8DB5-EB72-4E0F-C5D1CE0D2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6483" y="4291876"/>
            <a:ext cx="3244155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kumimoji="0" lang="en-US" altLang="en-US" sz="10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Arial" panose="020B0604020202020204" pitchFamily="34" charset="0"/>
              </a:rPr>
              <a:t>TATE- (</a:t>
            </a:r>
            <a:r>
              <a:rPr lang="en-CA" sz="1400" b="1" u="sng" dirty="0">
                <a:solidFill>
                  <a:srgbClr val="92D050"/>
                </a:solidFill>
              </a:rPr>
              <a:t>Targeting peptide (the “homing device”) Tyr³-octreotate (TATE)</a:t>
            </a:r>
            <a:endParaRPr lang="en-CA" sz="1400" u="sng" dirty="0">
              <a:solidFill>
                <a:srgbClr val="92D050"/>
              </a:solidFill>
            </a:endParaRPr>
          </a:p>
          <a:p>
            <a:r>
              <a:rPr lang="en-CA" sz="1400" dirty="0">
                <a:solidFill>
                  <a:srgbClr val="92D050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92D050"/>
                </a:solidFill>
              </a:rPr>
              <a:t> Somatostatin analog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92D050"/>
                </a:solidFill>
              </a:rPr>
              <a:t> Binds strongly to </a:t>
            </a:r>
            <a:r>
              <a:rPr lang="en-CA" sz="1400" b="1" dirty="0">
                <a:solidFill>
                  <a:srgbClr val="92D050"/>
                </a:solidFill>
              </a:rPr>
              <a:t>(SSTR2)</a:t>
            </a:r>
            <a:r>
              <a:rPr lang="en-CA" sz="1400" dirty="0">
                <a:solidFill>
                  <a:srgbClr val="92D050"/>
                </a:solidFill>
              </a:rPr>
              <a:t> on NET tumor cells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92D050"/>
                </a:solidFill>
              </a:rPr>
              <a:t> Directs the radioactive complex to tumor tissue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4CBF22-DB1D-5C83-0940-1BA4F076EB48}"/>
              </a:ext>
            </a:extLst>
          </p:cNvPr>
          <p:cNvSpPr txBox="1"/>
          <p:nvPr/>
        </p:nvSpPr>
        <p:spPr>
          <a:xfrm>
            <a:off x="8478548" y="1138707"/>
            <a:ext cx="382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Algerian" panose="04020705040A02060702" pitchFamily="82" charset="0"/>
              </a:rPr>
              <a:t>1</a:t>
            </a:r>
            <a:endParaRPr lang="en-CA" sz="2400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52395C-B8D5-1E4A-4424-2343496E0ACE}"/>
              </a:ext>
            </a:extLst>
          </p:cNvPr>
          <p:cNvSpPr txBox="1"/>
          <p:nvPr/>
        </p:nvSpPr>
        <p:spPr>
          <a:xfrm>
            <a:off x="8505264" y="4225312"/>
            <a:ext cx="382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92D050"/>
                </a:solidFill>
                <a:latin typeface="Algerian" panose="04020705040A02060702" pitchFamily="82" charset="0"/>
              </a:rPr>
              <a:t>3</a:t>
            </a:r>
            <a:endParaRPr lang="en-CA" sz="2400" dirty="0">
              <a:solidFill>
                <a:srgbClr val="92D050"/>
              </a:solidFill>
              <a:latin typeface="Algerian" panose="04020705040A02060702" pitchFamily="8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A1636C5-7CBE-607E-D9CB-DA0AC18A740B}"/>
              </a:ext>
            </a:extLst>
          </p:cNvPr>
          <p:cNvSpPr txBox="1"/>
          <p:nvPr/>
        </p:nvSpPr>
        <p:spPr>
          <a:xfrm>
            <a:off x="8478548" y="2125479"/>
            <a:ext cx="382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Algerian" panose="04020705040A02060702" pitchFamily="82" charset="0"/>
              </a:rPr>
              <a:t>2</a:t>
            </a:r>
            <a:endParaRPr lang="en-CA" sz="2400" dirty="0">
              <a:solidFill>
                <a:srgbClr val="00B0F0"/>
              </a:solidFill>
              <a:latin typeface="Algerian" panose="04020705040A02060702" pitchFamily="8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62B819-8474-2F89-2F4C-8A6B98A625AA}"/>
              </a:ext>
            </a:extLst>
          </p:cNvPr>
          <p:cNvSpPr txBox="1"/>
          <p:nvPr/>
        </p:nvSpPr>
        <p:spPr>
          <a:xfrm>
            <a:off x="65988" y="6389764"/>
            <a:ext cx="121259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[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Lu-177] </a:t>
            </a:r>
            <a:r>
              <a:rPr lang="en-US" sz="2000" b="1" dirty="0"/>
              <a:t>— </a:t>
            </a:r>
            <a:r>
              <a:rPr lang="en-US" sz="2000" b="1" dirty="0">
                <a:solidFill>
                  <a:srgbClr val="00B0F0"/>
                </a:solidFill>
              </a:rPr>
              <a:t>held by DOTA </a:t>
            </a:r>
            <a:r>
              <a:rPr lang="en-US" sz="2000" b="1" dirty="0"/>
              <a:t>— 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attached to </a:t>
            </a:r>
            <a:r>
              <a:rPr lang="en-US" sz="2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Octreotate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/>
              <a:t>→ binds tumor → delivers radiation locally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403805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1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illustrates the process by which a radiolabeled peptide, such as Lu-177-DOTATATE, binds to the SSTR2 receptor on tumor cells, leading to beta-particle emission that causes DNA damage and cell death, enhancing tumor targeting and therapeutic effect.">
            <a:extLst>
              <a:ext uri="{FF2B5EF4-FFF2-40B4-BE49-F238E27FC236}">
                <a16:creationId xmlns:a16="http://schemas.microsoft.com/office/drawing/2014/main" id="{13373BB4-2BD1-350D-B2FC-2CC3C7D8E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39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4632" y="228600"/>
            <a:ext cx="112105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50" b="1" dirty="0">
                <a:solidFill>
                  <a:srgbClr val="F6F8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LUTATHERA TARGETS NET CELLS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84632" y="685800"/>
            <a:ext cx="112105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dirty="0">
                <a:solidFill>
                  <a:srgbClr val="48C6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¹⁷⁷Lu-DOTATATE  •  SSTR2 binding  •  cellular uptake  •  β radiation</a:t>
            </a:r>
            <a:endParaRPr lang="en-US" sz="152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712" y="1051560"/>
            <a:ext cx="9939528" cy="5586984"/>
          </a:xfrm>
          <a:prstGeom prst="rect">
            <a:avLst/>
          </a:prstGeom>
        </p:spPr>
      </p:pic>
      <p:pic>
        <p:nvPicPr>
          <p:cNvPr id="5" name="Media 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4712" y="1051560"/>
            <a:ext cx="9939528" cy="55869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illustrates a step-by-step protocol for the use of Lutathera in second-line treatment for GEP-NETs, including the application of Ga-68-PET/CT for molecular imaging and dosimetry.&#10;&#10;AI-generated content may be incorrect.">
            <a:extLst>
              <a:ext uri="{FF2B5EF4-FFF2-40B4-BE49-F238E27FC236}">
                <a16:creationId xmlns:a16="http://schemas.microsoft.com/office/drawing/2014/main" id="{6B10A8ED-CE9F-B0CB-3010-C3CE7FBA5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205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e diagram illustrates the short-term and long-term toxic effects of Lutathera (177Lu-DOTATATE) therapy, highlighting potential risks such as nausea, abdominal pain, myelosuppression, carcinoma crisis, kidney injury, hypersensitivity, and fetal harm, emphasizing the need for careful patient management to minimize toxicity.&#10;&#10;AI-generated content may be incorrect.">
            <a:extLst>
              <a:ext uri="{FF2B5EF4-FFF2-40B4-BE49-F238E27FC236}">
                <a16:creationId xmlns:a16="http://schemas.microsoft.com/office/drawing/2014/main" id="{97D45051-23C0-78C7-CE2E-8CD8718AE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496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is image is a comprehensive table listing various clinical trials and studies for beta-emitter PET radiopharmaceuticals (PRRT) in neuroendocrine tumors, categorized by trial name, phase, design, population, and treatment.&#10;&#10;AI-generated content may be incorrect.">
            <a:extLst>
              <a:ext uri="{FF2B5EF4-FFF2-40B4-BE49-F238E27FC236}">
                <a16:creationId xmlns:a16="http://schemas.microsoft.com/office/drawing/2014/main" id="{0CC6503F-F175-34A4-23A2-E5BDE2FF9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735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35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shows a graph comparing the progression-free survival (PFS) of patients with high-dose octreotide and those treated with 177Lu-DOTATATE, indicating a significantly lower risk of progression or death for the latter group.&#10;&#10;AI-generated content may be incorrect.">
            <a:extLst>
              <a:ext uri="{FF2B5EF4-FFF2-40B4-BE49-F238E27FC236}">
                <a16:creationId xmlns:a16="http://schemas.microsoft.com/office/drawing/2014/main" id="{F93BFC42-4A21-55F9-13C9-654406708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9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shows a subgroup analysis comparing the progression-free survival (PFS) of patients with Grade 2 and Grade 3 neuroendocrine tumors (NETs) treated with 177Lu-DOTATATE, highlighting the longer median PFS for Grade 2 NETs.&#10;&#10;AI-generated content may be incorrect.">
            <a:extLst>
              <a:ext uri="{FF2B5EF4-FFF2-40B4-BE49-F238E27FC236}">
                <a16:creationId xmlns:a16="http://schemas.microsoft.com/office/drawing/2014/main" id="{75CDCCB7-8CD6-9860-8A6A-09DFB7316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96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NETTER-3 clinical trial is investigating the effectiveness and safety of 177Lu-DOTATATE for treating high-burden, low-grade GEP-NET tumors.">
            <a:extLst>
              <a:ext uri="{FF2B5EF4-FFF2-40B4-BE49-F238E27FC236}">
                <a16:creationId xmlns:a16="http://schemas.microsoft.com/office/drawing/2014/main" id="{36692912-4084-A523-B330-CD2A6AFA9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7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diagram illustrates a clinical trial comparing Prostatectomy Radiation Therapy (PRRT) with Sunitinib for targeting GEP-NETs, showing survival probabilities, patient characteristics, and treatment durations.&#10;&#10;AI-generated content may be incorrect.">
            <a:extLst>
              <a:ext uri="{FF2B5EF4-FFF2-40B4-BE49-F238E27FC236}">
                <a16:creationId xmlns:a16="http://schemas.microsoft.com/office/drawing/2014/main" id="{14D8093C-9128-4950-3924-E11A70695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53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7F3DE-9971-EACA-5AE6-6FCA4078C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he image depicts a scientific diagram illustrating the benefits of the next-generation radioligand, Lu-177 N.C.A. Edotreotide, emphasizing its higher specific activity, reduced receptor competition, and improved tumor targeting for enhanced therapeutic effectiveness.&#10;&#10;AI-generated content may be incorrect.">
            <a:extLst>
              <a:ext uri="{FF2B5EF4-FFF2-40B4-BE49-F238E27FC236}">
                <a16:creationId xmlns:a16="http://schemas.microsoft.com/office/drawing/2014/main" id="{49E612A9-9308-48B9-7391-718A6AB05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81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e image displays a graph comparing the median progression-free survival (mPFS) in months of patients with GEP-NETs treated with Lu-177 edotreotide (n.c.a) versus everolimus, showing that Lu-177 edotreotide has a higher median mPFS.">
            <a:extLst>
              <a:ext uri="{FF2B5EF4-FFF2-40B4-BE49-F238E27FC236}">
                <a16:creationId xmlns:a16="http://schemas.microsoft.com/office/drawing/2014/main" id="{02E5601B-31A6-1ED8-C7FD-2665993EE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97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mage depicts a clinical trial design for a targeted therapy using Lu-177 Edotreotide for treating advanced gastroenteropancreatic neuroendocrine tumors (GEP-NETs), with the primary endpoint being progression-free survival (PFS).&#10;&#10;AI-generated content may be incorrect.">
            <a:extLst>
              <a:ext uri="{FF2B5EF4-FFF2-40B4-BE49-F238E27FC236}">
                <a16:creationId xmlns:a16="http://schemas.microsoft.com/office/drawing/2014/main" id="{042F2F17-DBC0-3BF5-5577-9738C64D4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66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F43F4468-DB9E-C844-BC29-BD2FA0990AF8}"/>
              </a:ext>
            </a:extLst>
          </p:cNvPr>
          <p:cNvSpPr/>
          <p:nvPr/>
        </p:nvSpPr>
        <p:spPr>
          <a:xfrm>
            <a:off x="1283844" y="4890630"/>
            <a:ext cx="1120827" cy="358953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B95C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AAE8D373-16D9-5E4A-A854-B884667D12C5}"/>
              </a:ext>
            </a:extLst>
          </p:cNvPr>
          <p:cNvSpPr txBox="1"/>
          <p:nvPr/>
        </p:nvSpPr>
        <p:spPr>
          <a:xfrm>
            <a:off x="3519217" y="1610253"/>
            <a:ext cx="5027764" cy="35242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GEP-NENs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266FD913-C57F-184F-AD40-DB5C12C4957F}"/>
              </a:ext>
            </a:extLst>
          </p:cNvPr>
          <p:cNvSpPr txBox="1"/>
          <p:nvPr/>
        </p:nvSpPr>
        <p:spPr>
          <a:xfrm>
            <a:off x="6301629" y="2288248"/>
            <a:ext cx="1393167" cy="3524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Pan-NETs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AA1C173D-DF54-C845-A93E-C57172E1190E}"/>
              </a:ext>
            </a:extLst>
          </p:cNvPr>
          <p:cNvSpPr txBox="1"/>
          <p:nvPr/>
        </p:nvSpPr>
        <p:spPr>
          <a:xfrm>
            <a:off x="2246171" y="2293400"/>
            <a:ext cx="1393167" cy="3524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SI-NETs</a:t>
            </a:r>
          </a:p>
        </p:txBody>
      </p:sp>
      <p:cxnSp>
        <p:nvCxnSpPr>
          <p:cNvPr id="10" name="Elbow Connector 11">
            <a:extLst>
              <a:ext uri="{FF2B5EF4-FFF2-40B4-BE49-F238E27FC236}">
                <a16:creationId xmlns:a16="http://schemas.microsoft.com/office/drawing/2014/main" id="{B572383C-6113-4F48-BB8E-6AE0DCD70C26}"/>
              </a:ext>
            </a:extLst>
          </p:cNvPr>
          <p:cNvCxnSpPr>
            <a:stCxn id="7" idx="2"/>
            <a:endCxn id="9" idx="0"/>
          </p:cNvCxnSpPr>
          <p:nvPr/>
        </p:nvCxnSpPr>
        <p:spPr>
          <a:xfrm rot="5400000">
            <a:off x="4322568" y="582865"/>
            <a:ext cx="330721" cy="3090344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Elbow Connector 12">
            <a:extLst>
              <a:ext uri="{FF2B5EF4-FFF2-40B4-BE49-F238E27FC236}">
                <a16:creationId xmlns:a16="http://schemas.microsoft.com/office/drawing/2014/main" id="{7995ADD8-6996-A64C-BBAD-B7AA7DFB4010}"/>
              </a:ext>
            </a:extLst>
          </p:cNvPr>
          <p:cNvCxnSpPr>
            <a:stCxn id="7" idx="2"/>
            <a:endCxn id="8" idx="0"/>
          </p:cNvCxnSpPr>
          <p:nvPr/>
        </p:nvCxnSpPr>
        <p:spPr>
          <a:xfrm rot="16200000" flipH="1">
            <a:off x="6352872" y="1642905"/>
            <a:ext cx="325569" cy="965113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3">
            <a:extLst>
              <a:ext uri="{FF2B5EF4-FFF2-40B4-BE49-F238E27FC236}">
                <a16:creationId xmlns:a16="http://schemas.microsoft.com/office/drawing/2014/main" id="{D6743105-7108-234E-89ED-907FA7574C77}"/>
              </a:ext>
            </a:extLst>
          </p:cNvPr>
          <p:cNvSpPr txBox="1"/>
          <p:nvPr/>
        </p:nvSpPr>
        <p:spPr>
          <a:xfrm>
            <a:off x="10367463" y="2293401"/>
            <a:ext cx="1393167" cy="3524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NEC G3</a:t>
            </a:r>
          </a:p>
        </p:txBody>
      </p:sp>
      <p:cxnSp>
        <p:nvCxnSpPr>
          <p:cNvPr id="13" name="Elbow Connector 14">
            <a:extLst>
              <a:ext uri="{FF2B5EF4-FFF2-40B4-BE49-F238E27FC236}">
                <a16:creationId xmlns:a16="http://schemas.microsoft.com/office/drawing/2014/main" id="{C88AA61C-4688-ED4C-A4FD-39D24A12A923}"/>
              </a:ext>
            </a:extLst>
          </p:cNvPr>
          <p:cNvCxnSpPr>
            <a:cxnSpLocks/>
            <a:stCxn id="7" idx="2"/>
            <a:endCxn id="12" idx="0"/>
          </p:cNvCxnSpPr>
          <p:nvPr/>
        </p:nvCxnSpPr>
        <p:spPr>
          <a:xfrm rot="16200000" flipH="1">
            <a:off x="8383211" y="-387435"/>
            <a:ext cx="330723" cy="5030948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extBox 20">
            <a:extLst>
              <a:ext uri="{FF2B5EF4-FFF2-40B4-BE49-F238E27FC236}">
                <a16:creationId xmlns:a16="http://schemas.microsoft.com/office/drawing/2014/main" id="{FD0D12FB-5823-F149-B6DD-E91586B60EF9}"/>
              </a:ext>
            </a:extLst>
          </p:cNvPr>
          <p:cNvSpPr txBox="1"/>
          <p:nvPr/>
        </p:nvSpPr>
        <p:spPr>
          <a:xfrm>
            <a:off x="1283846" y="2924757"/>
            <a:ext cx="1145559" cy="865532"/>
          </a:xfrm>
          <a:prstGeom prst="rect">
            <a:avLst/>
          </a:prstGeom>
          <a:solidFill>
            <a:schemeClr val="accent2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NET G1/G2 SSTR-positive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Ki-67 &lt;10% or slow growth</a:t>
            </a:r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BD1B9720-9793-2B4F-9EEC-03D9212532B9}"/>
              </a:ext>
            </a:extLst>
          </p:cNvPr>
          <p:cNvSpPr txBox="1"/>
          <p:nvPr/>
        </p:nvSpPr>
        <p:spPr>
          <a:xfrm>
            <a:off x="2554011" y="2924757"/>
            <a:ext cx="1145559" cy="865532"/>
          </a:xfrm>
          <a:prstGeom prst="rect">
            <a:avLst/>
          </a:prstGeom>
          <a:solidFill>
            <a:schemeClr val="accent6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NET G2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Ki-67 &gt;10–15% or rapid growth</a:t>
            </a:r>
          </a:p>
        </p:txBody>
      </p:sp>
      <p:sp>
        <p:nvSpPr>
          <p:cNvPr id="16" name="TextBox 22">
            <a:extLst>
              <a:ext uri="{FF2B5EF4-FFF2-40B4-BE49-F238E27FC236}">
                <a16:creationId xmlns:a16="http://schemas.microsoft.com/office/drawing/2014/main" id="{0A38035D-ADA6-A144-A4C9-02D4301F7664}"/>
              </a:ext>
            </a:extLst>
          </p:cNvPr>
          <p:cNvSpPr txBox="1"/>
          <p:nvPr/>
        </p:nvSpPr>
        <p:spPr>
          <a:xfrm>
            <a:off x="3824177" y="2924757"/>
            <a:ext cx="1145559" cy="865532"/>
          </a:xfrm>
          <a:prstGeom prst="rect">
            <a:avLst/>
          </a:prstGeom>
          <a:solidFill>
            <a:schemeClr val="accent6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SSTR-negative</a:t>
            </a: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E4B94F37-0424-3140-9DAE-141E278FAB20}"/>
              </a:ext>
            </a:extLst>
          </p:cNvPr>
          <p:cNvSpPr txBox="1"/>
          <p:nvPr/>
        </p:nvSpPr>
        <p:spPr>
          <a:xfrm>
            <a:off x="5225435" y="2924757"/>
            <a:ext cx="1145559" cy="865532"/>
          </a:xfrm>
          <a:prstGeom prst="rect">
            <a:avLst/>
          </a:prstGeom>
          <a:solidFill>
            <a:schemeClr val="accent2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NET G1 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stable disease or slow growth</a:t>
            </a: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A2E48CBB-B4A9-BA4F-85D6-4F724CD743F6}"/>
              </a:ext>
            </a:extLst>
          </p:cNvPr>
          <p:cNvSpPr txBox="1"/>
          <p:nvPr/>
        </p:nvSpPr>
        <p:spPr>
          <a:xfrm>
            <a:off x="6520335" y="2924757"/>
            <a:ext cx="1145559" cy="865532"/>
          </a:xfrm>
          <a:prstGeom prst="rect">
            <a:avLst/>
          </a:prstGeom>
          <a:solidFill>
            <a:schemeClr val="accent2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NET G2</a:t>
            </a:r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id="{C1F2090E-3BE4-E241-A925-C2B25DA7A6BC}"/>
              </a:ext>
            </a:extLst>
          </p:cNvPr>
          <p:cNvSpPr txBox="1"/>
          <p:nvPr/>
        </p:nvSpPr>
        <p:spPr>
          <a:xfrm>
            <a:off x="7807811" y="2924757"/>
            <a:ext cx="1145559" cy="865532"/>
          </a:xfrm>
          <a:prstGeom prst="rect">
            <a:avLst/>
          </a:prstGeom>
          <a:solidFill>
            <a:schemeClr val="accent6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NET G3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Ki-67 &lt;50%</a:t>
            </a: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34A01EBA-3B4D-6B49-99ED-32C3D8EEECBE}"/>
              </a:ext>
            </a:extLst>
          </p:cNvPr>
          <p:cNvSpPr txBox="1"/>
          <p:nvPr/>
        </p:nvSpPr>
        <p:spPr>
          <a:xfrm>
            <a:off x="9098753" y="2924757"/>
            <a:ext cx="1145559" cy="865532"/>
          </a:xfrm>
          <a:prstGeom prst="rect">
            <a:avLst/>
          </a:prstGeom>
          <a:solidFill>
            <a:schemeClr val="accent6"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SSTR-negative</a:t>
            </a:r>
          </a:p>
        </p:txBody>
      </p:sp>
      <p:sp>
        <p:nvSpPr>
          <p:cNvPr id="21" name="TextBox 27">
            <a:extLst>
              <a:ext uri="{FF2B5EF4-FFF2-40B4-BE49-F238E27FC236}">
                <a16:creationId xmlns:a16="http://schemas.microsoft.com/office/drawing/2014/main" id="{F92D7DDD-3E48-F44B-B940-6403F94309CF}"/>
              </a:ext>
            </a:extLst>
          </p:cNvPr>
          <p:cNvSpPr txBox="1"/>
          <p:nvPr/>
        </p:nvSpPr>
        <p:spPr>
          <a:xfrm>
            <a:off x="10491266" y="2924757"/>
            <a:ext cx="1145559" cy="865532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Cisplatin or carboplatin + etoposide</a:t>
            </a:r>
          </a:p>
        </p:txBody>
      </p:sp>
      <p:sp>
        <p:nvSpPr>
          <p:cNvPr id="22" name="TextBox 28">
            <a:extLst>
              <a:ext uri="{FF2B5EF4-FFF2-40B4-BE49-F238E27FC236}">
                <a16:creationId xmlns:a16="http://schemas.microsoft.com/office/drawing/2014/main" id="{470DA19D-C7C0-FE45-906C-90B88C7884A4}"/>
              </a:ext>
            </a:extLst>
          </p:cNvPr>
          <p:cNvSpPr txBox="1"/>
          <p:nvPr/>
        </p:nvSpPr>
        <p:spPr>
          <a:xfrm>
            <a:off x="1283845" y="3952783"/>
            <a:ext cx="1145559" cy="355200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SSA</a:t>
            </a:r>
          </a:p>
        </p:txBody>
      </p:sp>
      <p:sp>
        <p:nvSpPr>
          <p:cNvPr id="23" name="TextBox 29">
            <a:extLst>
              <a:ext uri="{FF2B5EF4-FFF2-40B4-BE49-F238E27FC236}">
                <a16:creationId xmlns:a16="http://schemas.microsoft.com/office/drawing/2014/main" id="{63350FDA-5FD5-4D45-B84A-F75DBA831ABE}"/>
              </a:ext>
            </a:extLst>
          </p:cNvPr>
          <p:cNvSpPr txBox="1"/>
          <p:nvPr/>
        </p:nvSpPr>
        <p:spPr>
          <a:xfrm>
            <a:off x="10491266" y="3952781"/>
            <a:ext cx="1145559" cy="943243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FOLFIRI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FOLFOX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CAPTEM</a:t>
            </a:r>
          </a:p>
        </p:txBody>
      </p:sp>
      <p:sp>
        <p:nvSpPr>
          <p:cNvPr id="24" name="TextBox 30">
            <a:extLst>
              <a:ext uri="{FF2B5EF4-FFF2-40B4-BE49-F238E27FC236}">
                <a16:creationId xmlns:a16="http://schemas.microsoft.com/office/drawing/2014/main" id="{C20B5118-3C8A-A740-96B5-8DB3E5E6E05A}"/>
              </a:ext>
            </a:extLst>
          </p:cNvPr>
          <p:cNvSpPr txBox="1"/>
          <p:nvPr/>
        </p:nvSpPr>
        <p:spPr>
          <a:xfrm>
            <a:off x="6520334" y="4003570"/>
            <a:ext cx="1145557" cy="865533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STZ/5-FU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CAPTEM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SUN</a:t>
            </a:r>
          </a:p>
        </p:txBody>
      </p:sp>
      <p:sp>
        <p:nvSpPr>
          <p:cNvPr id="25" name="TextBox 31">
            <a:extLst>
              <a:ext uri="{FF2B5EF4-FFF2-40B4-BE49-F238E27FC236}">
                <a16:creationId xmlns:a16="http://schemas.microsoft.com/office/drawing/2014/main" id="{66A57FC0-7C1C-0D45-8EF8-97C6E507DCCC}"/>
              </a:ext>
            </a:extLst>
          </p:cNvPr>
          <p:cNvSpPr txBox="1"/>
          <p:nvPr/>
        </p:nvSpPr>
        <p:spPr>
          <a:xfrm>
            <a:off x="5225435" y="3952784"/>
            <a:ext cx="1145559" cy="365033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SSA</a:t>
            </a: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id="{E0E438D8-55DA-DE4C-AE61-B01890776F46}"/>
              </a:ext>
            </a:extLst>
          </p:cNvPr>
          <p:cNvSpPr txBox="1"/>
          <p:nvPr/>
        </p:nvSpPr>
        <p:spPr>
          <a:xfrm>
            <a:off x="5225435" y="4416789"/>
            <a:ext cx="1145559" cy="943243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STZ/5-FU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CAPTEM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SUN</a:t>
            </a:r>
          </a:p>
        </p:txBody>
      </p:sp>
      <p:sp>
        <p:nvSpPr>
          <p:cNvPr id="27" name="TextBox 33">
            <a:extLst>
              <a:ext uri="{FF2B5EF4-FFF2-40B4-BE49-F238E27FC236}">
                <a16:creationId xmlns:a16="http://schemas.microsoft.com/office/drawing/2014/main" id="{E07BB4BD-A6AC-7744-B586-C76610A531E5}"/>
              </a:ext>
            </a:extLst>
          </p:cNvPr>
          <p:cNvSpPr txBox="1"/>
          <p:nvPr/>
        </p:nvSpPr>
        <p:spPr>
          <a:xfrm>
            <a:off x="5225434" y="5465786"/>
            <a:ext cx="1145559" cy="365033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PRRT</a:t>
            </a:r>
          </a:p>
        </p:txBody>
      </p:sp>
      <p:sp>
        <p:nvSpPr>
          <p:cNvPr id="28" name="TextBox 34">
            <a:extLst>
              <a:ext uri="{FF2B5EF4-FFF2-40B4-BE49-F238E27FC236}">
                <a16:creationId xmlns:a16="http://schemas.microsoft.com/office/drawing/2014/main" id="{DEF7E443-EAC9-C449-8F79-A40778B036BC}"/>
              </a:ext>
            </a:extLst>
          </p:cNvPr>
          <p:cNvSpPr txBox="1"/>
          <p:nvPr/>
        </p:nvSpPr>
        <p:spPr>
          <a:xfrm>
            <a:off x="1283845" y="4884911"/>
            <a:ext cx="1145559" cy="355200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PRRT</a:t>
            </a:r>
          </a:p>
        </p:txBody>
      </p:sp>
      <p:sp>
        <p:nvSpPr>
          <p:cNvPr id="29" name="TextBox 35">
            <a:extLst>
              <a:ext uri="{FF2B5EF4-FFF2-40B4-BE49-F238E27FC236}">
                <a16:creationId xmlns:a16="http://schemas.microsoft.com/office/drawing/2014/main" id="{00F8B00A-53F5-5046-8471-642B3A4862A1}"/>
              </a:ext>
            </a:extLst>
          </p:cNvPr>
          <p:cNvSpPr txBox="1"/>
          <p:nvPr/>
        </p:nvSpPr>
        <p:spPr>
          <a:xfrm>
            <a:off x="1283843" y="5470701"/>
            <a:ext cx="1145559" cy="355200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</a:t>
            </a:r>
          </a:p>
        </p:txBody>
      </p:sp>
      <p:sp>
        <p:nvSpPr>
          <p:cNvPr id="30" name="TextBox 36">
            <a:extLst>
              <a:ext uri="{FF2B5EF4-FFF2-40B4-BE49-F238E27FC236}">
                <a16:creationId xmlns:a16="http://schemas.microsoft.com/office/drawing/2014/main" id="{DF41D0A2-863F-9D42-B88C-B611363F73D9}"/>
              </a:ext>
            </a:extLst>
          </p:cNvPr>
          <p:cNvSpPr txBox="1"/>
          <p:nvPr/>
        </p:nvSpPr>
        <p:spPr>
          <a:xfrm>
            <a:off x="2554011" y="3952781"/>
            <a:ext cx="1145559" cy="355200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</a:t>
            </a:r>
          </a:p>
        </p:txBody>
      </p:sp>
      <p:sp>
        <p:nvSpPr>
          <p:cNvPr id="31" name="TextBox 37">
            <a:extLst>
              <a:ext uri="{FF2B5EF4-FFF2-40B4-BE49-F238E27FC236}">
                <a16:creationId xmlns:a16="http://schemas.microsoft.com/office/drawing/2014/main" id="{209B4687-60E6-0240-A742-6B68F1533F3B}"/>
              </a:ext>
            </a:extLst>
          </p:cNvPr>
          <p:cNvSpPr txBox="1"/>
          <p:nvPr/>
        </p:nvSpPr>
        <p:spPr>
          <a:xfrm>
            <a:off x="2554011" y="4544409"/>
            <a:ext cx="1145559" cy="355200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PRRT</a:t>
            </a:r>
          </a:p>
        </p:txBody>
      </p:sp>
      <p:sp>
        <p:nvSpPr>
          <p:cNvPr id="32" name="TextBox 38">
            <a:extLst>
              <a:ext uri="{FF2B5EF4-FFF2-40B4-BE49-F238E27FC236}">
                <a16:creationId xmlns:a16="http://schemas.microsoft.com/office/drawing/2014/main" id="{F363E82A-3218-374F-A365-EA144E30B6B3}"/>
              </a:ext>
            </a:extLst>
          </p:cNvPr>
          <p:cNvSpPr txBox="1"/>
          <p:nvPr/>
        </p:nvSpPr>
        <p:spPr>
          <a:xfrm>
            <a:off x="2554010" y="5130200"/>
            <a:ext cx="1145559" cy="464347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FOLFOX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TEM+/-CAP</a:t>
            </a:r>
          </a:p>
        </p:txBody>
      </p:sp>
      <p:sp>
        <p:nvSpPr>
          <p:cNvPr id="33" name="TextBox 39">
            <a:extLst>
              <a:ext uri="{FF2B5EF4-FFF2-40B4-BE49-F238E27FC236}">
                <a16:creationId xmlns:a16="http://schemas.microsoft.com/office/drawing/2014/main" id="{6E74514F-539B-D644-91C1-BC9E3975786B}"/>
              </a:ext>
            </a:extLst>
          </p:cNvPr>
          <p:cNvSpPr txBox="1"/>
          <p:nvPr/>
        </p:nvSpPr>
        <p:spPr>
          <a:xfrm>
            <a:off x="3824177" y="3952781"/>
            <a:ext cx="1145559" cy="464008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Loco-regional therapy</a:t>
            </a:r>
          </a:p>
        </p:txBody>
      </p:sp>
      <p:sp>
        <p:nvSpPr>
          <p:cNvPr id="34" name="TextBox 40">
            <a:extLst>
              <a:ext uri="{FF2B5EF4-FFF2-40B4-BE49-F238E27FC236}">
                <a16:creationId xmlns:a16="http://schemas.microsoft.com/office/drawing/2014/main" id="{EEFF871D-44A6-EE42-AB2D-976368A55358}"/>
              </a:ext>
            </a:extLst>
          </p:cNvPr>
          <p:cNvSpPr txBox="1"/>
          <p:nvPr/>
        </p:nvSpPr>
        <p:spPr>
          <a:xfrm>
            <a:off x="3824177" y="4544409"/>
            <a:ext cx="1145559" cy="355200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</a:t>
            </a:r>
          </a:p>
        </p:txBody>
      </p:sp>
      <p:sp>
        <p:nvSpPr>
          <p:cNvPr id="35" name="TextBox 41">
            <a:extLst>
              <a:ext uri="{FF2B5EF4-FFF2-40B4-BE49-F238E27FC236}">
                <a16:creationId xmlns:a16="http://schemas.microsoft.com/office/drawing/2014/main" id="{091FB5FC-0F0B-8A44-AEFF-EDF648EBB62C}"/>
              </a:ext>
            </a:extLst>
          </p:cNvPr>
          <p:cNvSpPr txBox="1"/>
          <p:nvPr/>
        </p:nvSpPr>
        <p:spPr>
          <a:xfrm>
            <a:off x="3824176" y="5130201"/>
            <a:ext cx="1145559" cy="355200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IFN-alpha</a:t>
            </a:r>
          </a:p>
        </p:txBody>
      </p:sp>
      <p:sp>
        <p:nvSpPr>
          <p:cNvPr id="36" name="TextBox 42">
            <a:extLst>
              <a:ext uri="{FF2B5EF4-FFF2-40B4-BE49-F238E27FC236}">
                <a16:creationId xmlns:a16="http://schemas.microsoft.com/office/drawing/2014/main" id="{D8CA8A54-0C85-AB40-BD9B-D71DE1A10D9E}"/>
              </a:ext>
            </a:extLst>
          </p:cNvPr>
          <p:cNvSpPr txBox="1"/>
          <p:nvPr/>
        </p:nvSpPr>
        <p:spPr>
          <a:xfrm>
            <a:off x="6520333" y="4997341"/>
            <a:ext cx="1145559" cy="365033"/>
          </a:xfrm>
          <a:prstGeom prst="rect">
            <a:avLst/>
          </a:prstGeom>
          <a:solidFill>
            <a:schemeClr val="tx2">
              <a:lumMod val="60000"/>
              <a:lumOff val="40000"/>
              <a:alpha val="61176"/>
            </a:schemeClr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PRRT</a:t>
            </a:r>
          </a:p>
        </p:txBody>
      </p:sp>
      <p:sp>
        <p:nvSpPr>
          <p:cNvPr id="37" name="TextBox 43">
            <a:extLst>
              <a:ext uri="{FF2B5EF4-FFF2-40B4-BE49-F238E27FC236}">
                <a16:creationId xmlns:a16="http://schemas.microsoft.com/office/drawing/2014/main" id="{9149C9C4-D829-D948-93DD-232EBDDBB12F}"/>
              </a:ext>
            </a:extLst>
          </p:cNvPr>
          <p:cNvSpPr txBox="1"/>
          <p:nvPr/>
        </p:nvSpPr>
        <p:spPr>
          <a:xfrm>
            <a:off x="7807811" y="3952073"/>
            <a:ext cx="1145559" cy="464008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CAPTEM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STZ/5-FU</a:t>
            </a:r>
          </a:p>
        </p:txBody>
      </p:sp>
      <p:sp>
        <p:nvSpPr>
          <p:cNvPr id="38" name="TextBox 44">
            <a:extLst>
              <a:ext uri="{FF2B5EF4-FFF2-40B4-BE49-F238E27FC236}">
                <a16:creationId xmlns:a16="http://schemas.microsoft.com/office/drawing/2014/main" id="{EE42B82E-F506-4646-BD65-89CCCD41737F}"/>
              </a:ext>
            </a:extLst>
          </p:cNvPr>
          <p:cNvSpPr txBox="1"/>
          <p:nvPr/>
        </p:nvSpPr>
        <p:spPr>
          <a:xfrm>
            <a:off x="7807811" y="4543701"/>
            <a:ext cx="1145559" cy="355200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 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SUN</a:t>
            </a:r>
          </a:p>
        </p:txBody>
      </p:sp>
      <p:sp>
        <p:nvSpPr>
          <p:cNvPr id="39" name="TextBox 45">
            <a:extLst>
              <a:ext uri="{FF2B5EF4-FFF2-40B4-BE49-F238E27FC236}">
                <a16:creationId xmlns:a16="http://schemas.microsoft.com/office/drawing/2014/main" id="{201FA167-DDBF-D84D-A3DD-5765EE3E4F76}"/>
              </a:ext>
            </a:extLst>
          </p:cNvPr>
          <p:cNvSpPr txBox="1"/>
          <p:nvPr/>
        </p:nvSpPr>
        <p:spPr>
          <a:xfrm>
            <a:off x="7796924" y="5129490"/>
            <a:ext cx="1145559" cy="355200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PRRT</a:t>
            </a:r>
          </a:p>
        </p:txBody>
      </p:sp>
      <p:sp>
        <p:nvSpPr>
          <p:cNvPr id="40" name="TextBox 46">
            <a:extLst>
              <a:ext uri="{FF2B5EF4-FFF2-40B4-BE49-F238E27FC236}">
                <a16:creationId xmlns:a16="http://schemas.microsoft.com/office/drawing/2014/main" id="{E8C5C604-208C-A648-A3C4-8E9784D06A4D}"/>
              </a:ext>
            </a:extLst>
          </p:cNvPr>
          <p:cNvSpPr txBox="1"/>
          <p:nvPr/>
        </p:nvSpPr>
        <p:spPr>
          <a:xfrm>
            <a:off x="9128088" y="4008270"/>
            <a:ext cx="1145559" cy="943243"/>
          </a:xfrm>
          <a:prstGeom prst="rect">
            <a:avLst/>
          </a:prstGeom>
          <a:solidFill>
            <a:schemeClr val="accent5">
              <a:lumMod val="60000"/>
              <a:lumOff val="40000"/>
              <a:alpha val="6117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STZ/5-FU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CAPTEM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EVE</a:t>
            </a:r>
          </a:p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SUN</a:t>
            </a:r>
          </a:p>
        </p:txBody>
      </p:sp>
      <p:sp>
        <p:nvSpPr>
          <p:cNvPr id="41" name="TextBox 47">
            <a:extLst>
              <a:ext uri="{FF2B5EF4-FFF2-40B4-BE49-F238E27FC236}">
                <a16:creationId xmlns:a16="http://schemas.microsoft.com/office/drawing/2014/main" id="{7999D5F8-BBEE-594A-9336-94DAC2039697}"/>
              </a:ext>
            </a:extLst>
          </p:cNvPr>
          <p:cNvSpPr txBox="1"/>
          <p:nvPr/>
        </p:nvSpPr>
        <p:spPr>
          <a:xfrm>
            <a:off x="27398" y="3954169"/>
            <a:ext cx="1145559" cy="3524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48000" rIns="48000" rtlCol="0" anchor="ctr"/>
          <a:lstStyle>
            <a:defPPr>
              <a:defRPr lang="en-US"/>
            </a:defPPr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6094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6F6F6F"/>
                </a:solidFill>
                <a:effectLst/>
                <a:uLnTx/>
                <a:uFillTx/>
                <a:latin typeface="Arial" panose="020B0604020202020204"/>
                <a:ea typeface="MS PGothic" panose="020B0600070205080204" pitchFamily="34" charset="-128"/>
                <a:cs typeface="+mn-cs"/>
              </a:rPr>
              <a:t>Watch &amp; wait</a:t>
            </a:r>
          </a:p>
        </p:txBody>
      </p:sp>
      <p:cxnSp>
        <p:nvCxnSpPr>
          <p:cNvPr id="42" name="Straight Arrow Connector 49">
            <a:extLst>
              <a:ext uri="{FF2B5EF4-FFF2-40B4-BE49-F238E27FC236}">
                <a16:creationId xmlns:a16="http://schemas.microsoft.com/office/drawing/2014/main" id="{77D72A72-FB5B-1B4B-B726-EBCC3DA7ADD9}"/>
              </a:ext>
            </a:extLst>
          </p:cNvPr>
          <p:cNvCxnSpPr>
            <a:stCxn id="14" idx="2"/>
            <a:endCxn id="22" idx="0"/>
          </p:cNvCxnSpPr>
          <p:nvPr/>
        </p:nvCxnSpPr>
        <p:spPr>
          <a:xfrm flipH="1">
            <a:off x="1856625" y="3790289"/>
            <a:ext cx="1" cy="162495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50">
            <a:extLst>
              <a:ext uri="{FF2B5EF4-FFF2-40B4-BE49-F238E27FC236}">
                <a16:creationId xmlns:a16="http://schemas.microsoft.com/office/drawing/2014/main" id="{08DBBB3E-E976-B149-B8A8-D1E960B52690}"/>
              </a:ext>
            </a:extLst>
          </p:cNvPr>
          <p:cNvCxnSpPr>
            <a:cxnSpLocks/>
            <a:stCxn id="22" idx="2"/>
            <a:endCxn id="28" idx="0"/>
          </p:cNvCxnSpPr>
          <p:nvPr/>
        </p:nvCxnSpPr>
        <p:spPr>
          <a:xfrm>
            <a:off x="1856624" y="4307983"/>
            <a:ext cx="0" cy="576928"/>
          </a:xfrm>
          <a:prstGeom prst="straightConnector1">
            <a:avLst/>
          </a:prstGeom>
          <a:ln w="127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53">
            <a:extLst>
              <a:ext uri="{FF2B5EF4-FFF2-40B4-BE49-F238E27FC236}">
                <a16:creationId xmlns:a16="http://schemas.microsoft.com/office/drawing/2014/main" id="{9CD155D5-9C18-494E-B582-DA86C9DDADE2}"/>
              </a:ext>
            </a:extLst>
          </p:cNvPr>
          <p:cNvCxnSpPr>
            <a:cxnSpLocks/>
            <a:stCxn id="28" idx="2"/>
            <a:endCxn id="29" idx="0"/>
          </p:cNvCxnSpPr>
          <p:nvPr/>
        </p:nvCxnSpPr>
        <p:spPr>
          <a:xfrm flipH="1">
            <a:off x="1856624" y="5240111"/>
            <a:ext cx="1" cy="230591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Straight Arrow Connector 56">
            <a:extLst>
              <a:ext uri="{FF2B5EF4-FFF2-40B4-BE49-F238E27FC236}">
                <a16:creationId xmlns:a16="http://schemas.microsoft.com/office/drawing/2014/main" id="{1B88EE4F-5C50-3340-9C58-E9D3AFFBCDB5}"/>
              </a:ext>
            </a:extLst>
          </p:cNvPr>
          <p:cNvCxnSpPr>
            <a:cxnSpLocks/>
            <a:stCxn id="15" idx="2"/>
            <a:endCxn id="30" idx="0"/>
          </p:cNvCxnSpPr>
          <p:nvPr/>
        </p:nvCxnSpPr>
        <p:spPr>
          <a:xfrm>
            <a:off x="3126791" y="3790288"/>
            <a:ext cx="0" cy="162493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62">
            <a:extLst>
              <a:ext uri="{FF2B5EF4-FFF2-40B4-BE49-F238E27FC236}">
                <a16:creationId xmlns:a16="http://schemas.microsoft.com/office/drawing/2014/main" id="{3A9D3D5C-560E-554B-BB98-F86837E69368}"/>
              </a:ext>
            </a:extLst>
          </p:cNvPr>
          <p:cNvCxnSpPr>
            <a:cxnSpLocks/>
            <a:stCxn id="31" idx="2"/>
            <a:endCxn id="32" idx="0"/>
          </p:cNvCxnSpPr>
          <p:nvPr/>
        </p:nvCxnSpPr>
        <p:spPr>
          <a:xfrm flipH="1">
            <a:off x="3126790" y="4899610"/>
            <a:ext cx="1" cy="230591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Arrow Connector 65">
            <a:extLst>
              <a:ext uri="{FF2B5EF4-FFF2-40B4-BE49-F238E27FC236}">
                <a16:creationId xmlns:a16="http://schemas.microsoft.com/office/drawing/2014/main" id="{4D4F5DF8-F13C-6D4F-B5D2-756ECE411627}"/>
              </a:ext>
            </a:extLst>
          </p:cNvPr>
          <p:cNvCxnSpPr>
            <a:cxnSpLocks/>
            <a:stCxn id="16" idx="2"/>
            <a:endCxn id="33" idx="0"/>
          </p:cNvCxnSpPr>
          <p:nvPr/>
        </p:nvCxnSpPr>
        <p:spPr>
          <a:xfrm>
            <a:off x="4396956" y="3790288"/>
            <a:ext cx="0" cy="162493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9" name="Straight Arrow Connector 68">
            <a:extLst>
              <a:ext uri="{FF2B5EF4-FFF2-40B4-BE49-F238E27FC236}">
                <a16:creationId xmlns:a16="http://schemas.microsoft.com/office/drawing/2014/main" id="{6BE6D2CD-18A7-1A46-9A52-2C93AF0A1436}"/>
              </a:ext>
            </a:extLst>
          </p:cNvPr>
          <p:cNvCxnSpPr>
            <a:cxnSpLocks/>
            <a:stCxn id="33" idx="2"/>
            <a:endCxn id="34" idx="0"/>
          </p:cNvCxnSpPr>
          <p:nvPr/>
        </p:nvCxnSpPr>
        <p:spPr>
          <a:xfrm>
            <a:off x="4396956" y="4416790"/>
            <a:ext cx="0" cy="127620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0" name="Straight Arrow Connector 71">
            <a:extLst>
              <a:ext uri="{FF2B5EF4-FFF2-40B4-BE49-F238E27FC236}">
                <a16:creationId xmlns:a16="http://schemas.microsoft.com/office/drawing/2014/main" id="{BDC55430-118E-9642-9513-BCB5EE8C1877}"/>
              </a:ext>
            </a:extLst>
          </p:cNvPr>
          <p:cNvCxnSpPr>
            <a:cxnSpLocks/>
            <a:stCxn id="34" idx="2"/>
            <a:endCxn id="35" idx="0"/>
          </p:cNvCxnSpPr>
          <p:nvPr/>
        </p:nvCxnSpPr>
        <p:spPr>
          <a:xfrm flipH="1">
            <a:off x="4396956" y="4899609"/>
            <a:ext cx="1" cy="230592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Straight Arrow Connector 74">
            <a:extLst>
              <a:ext uri="{FF2B5EF4-FFF2-40B4-BE49-F238E27FC236}">
                <a16:creationId xmlns:a16="http://schemas.microsoft.com/office/drawing/2014/main" id="{FBE14593-AEC0-9548-B6E8-7FCA278808ED}"/>
              </a:ext>
            </a:extLst>
          </p:cNvPr>
          <p:cNvCxnSpPr>
            <a:cxnSpLocks/>
            <a:stCxn id="17" idx="2"/>
            <a:endCxn id="25" idx="0"/>
          </p:cNvCxnSpPr>
          <p:nvPr/>
        </p:nvCxnSpPr>
        <p:spPr>
          <a:xfrm>
            <a:off x="5798215" y="3790289"/>
            <a:ext cx="0" cy="162495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Straight Arrow Connector 77">
            <a:extLst>
              <a:ext uri="{FF2B5EF4-FFF2-40B4-BE49-F238E27FC236}">
                <a16:creationId xmlns:a16="http://schemas.microsoft.com/office/drawing/2014/main" id="{46F4B2B2-3EE8-B648-987B-E085B4E38EEF}"/>
              </a:ext>
            </a:extLst>
          </p:cNvPr>
          <p:cNvCxnSpPr>
            <a:cxnSpLocks/>
            <a:stCxn id="25" idx="2"/>
            <a:endCxn id="26" idx="0"/>
          </p:cNvCxnSpPr>
          <p:nvPr/>
        </p:nvCxnSpPr>
        <p:spPr>
          <a:xfrm>
            <a:off x="5798215" y="4317816"/>
            <a:ext cx="0" cy="98973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4" name="Straight Arrow Connector 83">
            <a:extLst>
              <a:ext uri="{FF2B5EF4-FFF2-40B4-BE49-F238E27FC236}">
                <a16:creationId xmlns:a16="http://schemas.microsoft.com/office/drawing/2014/main" id="{F9592C35-14DA-6C4C-9CF0-A0327F07E28D}"/>
              </a:ext>
            </a:extLst>
          </p:cNvPr>
          <p:cNvCxnSpPr>
            <a:cxnSpLocks/>
            <a:stCxn id="18" idx="2"/>
            <a:endCxn id="24" idx="0"/>
          </p:cNvCxnSpPr>
          <p:nvPr/>
        </p:nvCxnSpPr>
        <p:spPr>
          <a:xfrm flipH="1">
            <a:off x="7093112" y="3790289"/>
            <a:ext cx="3" cy="213281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5" name="Straight Arrow Connector 86">
            <a:extLst>
              <a:ext uri="{FF2B5EF4-FFF2-40B4-BE49-F238E27FC236}">
                <a16:creationId xmlns:a16="http://schemas.microsoft.com/office/drawing/2014/main" id="{6E2FB61E-8EC8-5B4C-8459-1144E7003438}"/>
              </a:ext>
            </a:extLst>
          </p:cNvPr>
          <p:cNvCxnSpPr>
            <a:cxnSpLocks/>
            <a:stCxn id="24" idx="2"/>
            <a:endCxn id="36" idx="0"/>
          </p:cNvCxnSpPr>
          <p:nvPr/>
        </p:nvCxnSpPr>
        <p:spPr>
          <a:xfrm>
            <a:off x="7093112" y="4869103"/>
            <a:ext cx="0" cy="128237"/>
          </a:xfrm>
          <a:prstGeom prst="straightConnector1">
            <a:avLst/>
          </a:prstGeom>
          <a:ln w="127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Straight Arrow Connector 89">
            <a:extLst>
              <a:ext uri="{FF2B5EF4-FFF2-40B4-BE49-F238E27FC236}">
                <a16:creationId xmlns:a16="http://schemas.microsoft.com/office/drawing/2014/main" id="{95F229A6-97BC-3641-85AB-DF2E8C2ACE69}"/>
              </a:ext>
            </a:extLst>
          </p:cNvPr>
          <p:cNvCxnSpPr>
            <a:cxnSpLocks/>
            <a:stCxn id="19" idx="2"/>
            <a:endCxn id="37" idx="0"/>
          </p:cNvCxnSpPr>
          <p:nvPr/>
        </p:nvCxnSpPr>
        <p:spPr>
          <a:xfrm>
            <a:off x="8380591" y="3790289"/>
            <a:ext cx="0" cy="161785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Straight Arrow Connector 92">
            <a:extLst>
              <a:ext uri="{FF2B5EF4-FFF2-40B4-BE49-F238E27FC236}">
                <a16:creationId xmlns:a16="http://schemas.microsoft.com/office/drawing/2014/main" id="{7188E772-1979-9442-8EAD-A46D0104DCCE}"/>
              </a:ext>
            </a:extLst>
          </p:cNvPr>
          <p:cNvCxnSpPr>
            <a:cxnSpLocks/>
            <a:stCxn id="37" idx="2"/>
            <a:endCxn id="38" idx="0"/>
          </p:cNvCxnSpPr>
          <p:nvPr/>
        </p:nvCxnSpPr>
        <p:spPr>
          <a:xfrm>
            <a:off x="8380591" y="4416082"/>
            <a:ext cx="0" cy="127620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8" name="Straight Arrow Connector 93">
            <a:extLst>
              <a:ext uri="{FF2B5EF4-FFF2-40B4-BE49-F238E27FC236}">
                <a16:creationId xmlns:a16="http://schemas.microsoft.com/office/drawing/2014/main" id="{6CB11261-1147-BC4F-AF5B-7C66FC2E88DB}"/>
              </a:ext>
            </a:extLst>
          </p:cNvPr>
          <p:cNvCxnSpPr>
            <a:cxnSpLocks/>
            <a:stCxn id="38" idx="2"/>
            <a:endCxn id="39" idx="0"/>
          </p:cNvCxnSpPr>
          <p:nvPr/>
        </p:nvCxnSpPr>
        <p:spPr>
          <a:xfrm flipH="1">
            <a:off x="8380590" y="4898902"/>
            <a:ext cx="1" cy="230591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9" name="Straight Arrow Connector 98">
            <a:extLst>
              <a:ext uri="{FF2B5EF4-FFF2-40B4-BE49-F238E27FC236}">
                <a16:creationId xmlns:a16="http://schemas.microsoft.com/office/drawing/2014/main" id="{12B4B928-82DC-6242-817B-468A64659562}"/>
              </a:ext>
            </a:extLst>
          </p:cNvPr>
          <p:cNvCxnSpPr>
            <a:cxnSpLocks/>
            <a:stCxn id="20" idx="2"/>
            <a:endCxn id="40" idx="0"/>
          </p:cNvCxnSpPr>
          <p:nvPr/>
        </p:nvCxnSpPr>
        <p:spPr>
          <a:xfrm>
            <a:off x="9671533" y="3790289"/>
            <a:ext cx="29335" cy="217981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0" name="Straight Arrow Connector 101">
            <a:extLst>
              <a:ext uri="{FF2B5EF4-FFF2-40B4-BE49-F238E27FC236}">
                <a16:creationId xmlns:a16="http://schemas.microsoft.com/office/drawing/2014/main" id="{52DAA145-ECE0-5141-84F0-1B5378ADE453}"/>
              </a:ext>
            </a:extLst>
          </p:cNvPr>
          <p:cNvCxnSpPr>
            <a:cxnSpLocks/>
            <a:stCxn id="21" idx="2"/>
            <a:endCxn id="23" idx="0"/>
          </p:cNvCxnSpPr>
          <p:nvPr/>
        </p:nvCxnSpPr>
        <p:spPr>
          <a:xfrm>
            <a:off x="11064045" y="3790288"/>
            <a:ext cx="0" cy="162493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1" name="Straight Arrow Connector 104">
            <a:extLst>
              <a:ext uri="{FF2B5EF4-FFF2-40B4-BE49-F238E27FC236}">
                <a16:creationId xmlns:a16="http://schemas.microsoft.com/office/drawing/2014/main" id="{E37A8EBA-7EEC-9E42-8B9B-A17EE0905213}"/>
              </a:ext>
            </a:extLst>
          </p:cNvPr>
          <p:cNvCxnSpPr>
            <a:cxnSpLocks/>
            <a:stCxn id="12" idx="2"/>
            <a:endCxn id="21" idx="0"/>
          </p:cNvCxnSpPr>
          <p:nvPr/>
        </p:nvCxnSpPr>
        <p:spPr>
          <a:xfrm flipH="1">
            <a:off x="11064046" y="2645825"/>
            <a:ext cx="1" cy="278931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2" name="Rectangle 107">
            <a:extLst>
              <a:ext uri="{FF2B5EF4-FFF2-40B4-BE49-F238E27FC236}">
                <a16:creationId xmlns:a16="http://schemas.microsoft.com/office/drawing/2014/main" id="{B841DB4B-6798-3D49-93AC-FE4DC8EA9347}"/>
              </a:ext>
            </a:extLst>
          </p:cNvPr>
          <p:cNvSpPr/>
          <p:nvPr/>
        </p:nvSpPr>
        <p:spPr>
          <a:xfrm>
            <a:off x="2587864" y="4557508"/>
            <a:ext cx="1120827" cy="358953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B95C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3" name="Rectangle 108">
            <a:extLst>
              <a:ext uri="{FF2B5EF4-FFF2-40B4-BE49-F238E27FC236}">
                <a16:creationId xmlns:a16="http://schemas.microsoft.com/office/drawing/2014/main" id="{E30C51E3-710B-F348-B768-2A24B0A1781E}"/>
              </a:ext>
            </a:extLst>
          </p:cNvPr>
          <p:cNvSpPr/>
          <p:nvPr/>
        </p:nvSpPr>
        <p:spPr>
          <a:xfrm>
            <a:off x="5233239" y="5474040"/>
            <a:ext cx="1120827" cy="358953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4" name="Rectangle 109">
            <a:extLst>
              <a:ext uri="{FF2B5EF4-FFF2-40B4-BE49-F238E27FC236}">
                <a16:creationId xmlns:a16="http://schemas.microsoft.com/office/drawing/2014/main" id="{4AC8E7C8-7FAC-7741-8354-9DC853969C90}"/>
              </a:ext>
            </a:extLst>
          </p:cNvPr>
          <p:cNvSpPr/>
          <p:nvPr/>
        </p:nvSpPr>
        <p:spPr>
          <a:xfrm>
            <a:off x="6531308" y="4993100"/>
            <a:ext cx="1120827" cy="358953"/>
          </a:xfrm>
          <a:prstGeom prst="rect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5" name="Rectangle 110">
            <a:extLst>
              <a:ext uri="{FF2B5EF4-FFF2-40B4-BE49-F238E27FC236}">
                <a16:creationId xmlns:a16="http://schemas.microsoft.com/office/drawing/2014/main" id="{744B4593-1DC9-8248-8B0B-A1CFBD6BA0A4}"/>
              </a:ext>
            </a:extLst>
          </p:cNvPr>
          <p:cNvSpPr/>
          <p:nvPr/>
        </p:nvSpPr>
        <p:spPr>
          <a:xfrm>
            <a:off x="7820173" y="5120992"/>
            <a:ext cx="1120827" cy="358953"/>
          </a:xfrm>
          <a:prstGeom prst="rect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B95C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66" name="Elbow Connector 112">
            <a:extLst>
              <a:ext uri="{FF2B5EF4-FFF2-40B4-BE49-F238E27FC236}">
                <a16:creationId xmlns:a16="http://schemas.microsoft.com/office/drawing/2014/main" id="{F70897E9-2B23-EA47-87BC-85CF089E8B75}"/>
              </a:ext>
            </a:extLst>
          </p:cNvPr>
          <p:cNvCxnSpPr>
            <a:stCxn id="9" idx="2"/>
            <a:endCxn id="14" idx="0"/>
          </p:cNvCxnSpPr>
          <p:nvPr/>
        </p:nvCxnSpPr>
        <p:spPr>
          <a:xfrm rot="5400000">
            <a:off x="2260226" y="2242226"/>
            <a:ext cx="278932" cy="1086129"/>
          </a:xfrm>
          <a:prstGeom prst="bentConnector3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7" name="Elbow Connector 113">
            <a:extLst>
              <a:ext uri="{FF2B5EF4-FFF2-40B4-BE49-F238E27FC236}">
                <a16:creationId xmlns:a16="http://schemas.microsoft.com/office/drawing/2014/main" id="{0953D6D4-02F1-2F45-BC79-0B7B6BDC215A}"/>
              </a:ext>
            </a:extLst>
          </p:cNvPr>
          <p:cNvCxnSpPr>
            <a:cxnSpLocks/>
            <a:stCxn id="9" idx="2"/>
            <a:endCxn id="15" idx="0"/>
          </p:cNvCxnSpPr>
          <p:nvPr/>
        </p:nvCxnSpPr>
        <p:spPr>
          <a:xfrm rot="16200000" flipH="1">
            <a:off x="2895307" y="2693271"/>
            <a:ext cx="278932" cy="18403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8" name="Elbow Connector 116">
            <a:extLst>
              <a:ext uri="{FF2B5EF4-FFF2-40B4-BE49-F238E27FC236}">
                <a16:creationId xmlns:a16="http://schemas.microsoft.com/office/drawing/2014/main" id="{97704C34-4DC2-084F-9B4C-6E06629FE458}"/>
              </a:ext>
            </a:extLst>
          </p:cNvPr>
          <p:cNvCxnSpPr>
            <a:cxnSpLocks/>
            <a:stCxn id="9" idx="2"/>
            <a:endCxn id="16" idx="0"/>
          </p:cNvCxnSpPr>
          <p:nvPr/>
        </p:nvCxnSpPr>
        <p:spPr>
          <a:xfrm rot="16200000" flipH="1">
            <a:off x="3530390" y="2058189"/>
            <a:ext cx="278932" cy="1454201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9" name="Elbow Connector 119">
            <a:extLst>
              <a:ext uri="{FF2B5EF4-FFF2-40B4-BE49-F238E27FC236}">
                <a16:creationId xmlns:a16="http://schemas.microsoft.com/office/drawing/2014/main" id="{A07C66DA-091D-A243-A898-1AC81C6F2D76}"/>
              </a:ext>
            </a:extLst>
          </p:cNvPr>
          <p:cNvCxnSpPr>
            <a:cxnSpLocks/>
            <a:stCxn id="9" idx="2"/>
            <a:endCxn id="41" idx="0"/>
          </p:cNvCxnSpPr>
          <p:nvPr/>
        </p:nvCxnSpPr>
        <p:spPr>
          <a:xfrm rot="5400000">
            <a:off x="1117295" y="2128709"/>
            <a:ext cx="1308344" cy="2342577"/>
          </a:xfrm>
          <a:prstGeom prst="bentConnector3">
            <a:avLst>
              <a:gd name="adj1" fmla="val 10922"/>
            </a:avLst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0" name="Straight Arrow Connector 123">
            <a:extLst>
              <a:ext uri="{FF2B5EF4-FFF2-40B4-BE49-F238E27FC236}">
                <a16:creationId xmlns:a16="http://schemas.microsoft.com/office/drawing/2014/main" id="{957FD3D3-20D8-424D-BCEF-74EA2E7A0CC0}"/>
              </a:ext>
            </a:extLst>
          </p:cNvPr>
          <p:cNvCxnSpPr>
            <a:cxnSpLocks/>
            <a:stCxn id="41" idx="3"/>
            <a:endCxn id="22" idx="1"/>
          </p:cNvCxnSpPr>
          <p:nvPr/>
        </p:nvCxnSpPr>
        <p:spPr>
          <a:xfrm>
            <a:off x="1172956" y="4130382"/>
            <a:ext cx="110888" cy="1"/>
          </a:xfrm>
          <a:prstGeom prst="straightConnector1">
            <a:avLst/>
          </a:prstGeom>
          <a:ln w="127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1" name="Elbow Connector 126">
            <a:extLst>
              <a:ext uri="{FF2B5EF4-FFF2-40B4-BE49-F238E27FC236}">
                <a16:creationId xmlns:a16="http://schemas.microsoft.com/office/drawing/2014/main" id="{5643000F-E4D8-7E4F-85E4-BF0D57212069}"/>
              </a:ext>
            </a:extLst>
          </p:cNvPr>
          <p:cNvCxnSpPr>
            <a:cxnSpLocks/>
            <a:stCxn id="8" idx="2"/>
            <a:endCxn id="17" idx="0"/>
          </p:cNvCxnSpPr>
          <p:nvPr/>
        </p:nvCxnSpPr>
        <p:spPr>
          <a:xfrm rot="5400000">
            <a:off x="6256173" y="2182715"/>
            <a:ext cx="284084" cy="119999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2" name="Elbow Connector 129">
            <a:extLst>
              <a:ext uri="{FF2B5EF4-FFF2-40B4-BE49-F238E27FC236}">
                <a16:creationId xmlns:a16="http://schemas.microsoft.com/office/drawing/2014/main" id="{EA4E65A9-8F4C-0847-AE8B-92CD4CDB699E}"/>
              </a:ext>
            </a:extLst>
          </p:cNvPr>
          <p:cNvCxnSpPr>
            <a:cxnSpLocks/>
            <a:stCxn id="8" idx="2"/>
            <a:endCxn id="18" idx="0"/>
          </p:cNvCxnSpPr>
          <p:nvPr/>
        </p:nvCxnSpPr>
        <p:spPr>
          <a:xfrm rot="16200000" flipH="1">
            <a:off x="6903622" y="2735262"/>
            <a:ext cx="284084" cy="9490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3" name="Elbow Connector 132">
            <a:extLst>
              <a:ext uri="{FF2B5EF4-FFF2-40B4-BE49-F238E27FC236}">
                <a16:creationId xmlns:a16="http://schemas.microsoft.com/office/drawing/2014/main" id="{45DCE752-B53E-4047-BAEF-37923AA5CC2A}"/>
              </a:ext>
            </a:extLst>
          </p:cNvPr>
          <p:cNvCxnSpPr>
            <a:cxnSpLocks/>
            <a:stCxn id="8" idx="2"/>
            <a:endCxn id="19" idx="0"/>
          </p:cNvCxnSpPr>
          <p:nvPr/>
        </p:nvCxnSpPr>
        <p:spPr>
          <a:xfrm rot="16200000" flipH="1">
            <a:off x="7547361" y="2091524"/>
            <a:ext cx="284084" cy="138237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4" name="Elbow Connector 135">
            <a:extLst>
              <a:ext uri="{FF2B5EF4-FFF2-40B4-BE49-F238E27FC236}">
                <a16:creationId xmlns:a16="http://schemas.microsoft.com/office/drawing/2014/main" id="{0CF4E3D5-3D67-AD43-A18A-546F504F3BAE}"/>
              </a:ext>
            </a:extLst>
          </p:cNvPr>
          <p:cNvCxnSpPr>
            <a:cxnSpLocks/>
            <a:stCxn id="8" idx="2"/>
            <a:endCxn id="20" idx="0"/>
          </p:cNvCxnSpPr>
          <p:nvPr/>
        </p:nvCxnSpPr>
        <p:spPr>
          <a:xfrm rot="16200000" flipH="1">
            <a:off x="8192831" y="1446053"/>
            <a:ext cx="284084" cy="267332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5" name="TextBox 138">
            <a:extLst>
              <a:ext uri="{FF2B5EF4-FFF2-40B4-BE49-F238E27FC236}">
                <a16:creationId xmlns:a16="http://schemas.microsoft.com/office/drawing/2014/main" id="{6CC06AC2-C829-D64D-A8BA-A6E187C2E15A}"/>
              </a:ext>
            </a:extLst>
          </p:cNvPr>
          <p:cNvSpPr txBox="1"/>
          <p:nvPr/>
        </p:nvSpPr>
        <p:spPr>
          <a:xfrm>
            <a:off x="1254640" y="4384773"/>
            <a:ext cx="1212237" cy="492635"/>
          </a:xfrm>
          <a:prstGeom prst="rect">
            <a:avLst/>
          </a:prstGeom>
          <a:solidFill>
            <a:schemeClr val="bg1"/>
          </a:solidFill>
        </p:spPr>
        <p:txBody>
          <a:bodyPr wrap="square" lIns="48000" tIns="0" rIns="48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67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+/- locoregional therapy</a:t>
            </a:r>
          </a:p>
        </p:txBody>
      </p:sp>
      <p:cxnSp>
        <p:nvCxnSpPr>
          <p:cNvPr id="76" name="Straight Arrow Connector 140">
            <a:extLst>
              <a:ext uri="{FF2B5EF4-FFF2-40B4-BE49-F238E27FC236}">
                <a16:creationId xmlns:a16="http://schemas.microsoft.com/office/drawing/2014/main" id="{F9BA376C-6B4E-5940-872A-A44D9BD48593}"/>
              </a:ext>
            </a:extLst>
          </p:cNvPr>
          <p:cNvCxnSpPr>
            <a:cxnSpLocks/>
          </p:cNvCxnSpPr>
          <p:nvPr/>
        </p:nvCxnSpPr>
        <p:spPr>
          <a:xfrm flipH="1" flipV="1">
            <a:off x="5908890" y="3868944"/>
            <a:ext cx="1051207" cy="4304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7" name="TextBox 139">
            <a:extLst>
              <a:ext uri="{FF2B5EF4-FFF2-40B4-BE49-F238E27FC236}">
                <a16:creationId xmlns:a16="http://schemas.microsoft.com/office/drawing/2014/main" id="{27955462-D6AC-9B41-ABAD-B6C4C840B238}"/>
              </a:ext>
            </a:extLst>
          </p:cNvPr>
          <p:cNvSpPr txBox="1"/>
          <p:nvPr/>
        </p:nvSpPr>
        <p:spPr>
          <a:xfrm>
            <a:off x="6043175" y="3791174"/>
            <a:ext cx="816000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48000" tIns="0" rIns="48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Ki-67 &lt;10%</a:t>
            </a:r>
          </a:p>
        </p:txBody>
      </p:sp>
      <p:cxnSp>
        <p:nvCxnSpPr>
          <p:cNvPr id="85" name="Straight Arrow Connector 59">
            <a:extLst>
              <a:ext uri="{FF2B5EF4-FFF2-40B4-BE49-F238E27FC236}">
                <a16:creationId xmlns:a16="http://schemas.microsoft.com/office/drawing/2014/main" id="{D423D235-2CE5-C541-AD0F-C80A7225B936}"/>
              </a:ext>
            </a:extLst>
          </p:cNvPr>
          <p:cNvCxnSpPr>
            <a:cxnSpLocks/>
          </p:cNvCxnSpPr>
          <p:nvPr/>
        </p:nvCxnSpPr>
        <p:spPr>
          <a:xfrm>
            <a:off x="3126791" y="4307982"/>
            <a:ext cx="0" cy="236428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6" name="Straight Arrow Connector 80">
            <a:extLst>
              <a:ext uri="{FF2B5EF4-FFF2-40B4-BE49-F238E27FC236}">
                <a16:creationId xmlns:a16="http://schemas.microsoft.com/office/drawing/2014/main" id="{34A7971B-54D9-F74D-87B8-E38D981A9861}"/>
              </a:ext>
            </a:extLst>
          </p:cNvPr>
          <p:cNvCxnSpPr>
            <a:cxnSpLocks/>
          </p:cNvCxnSpPr>
          <p:nvPr/>
        </p:nvCxnSpPr>
        <p:spPr>
          <a:xfrm flipH="1">
            <a:off x="5798214" y="5360033"/>
            <a:ext cx="1" cy="105753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3" name="Titel 92"/>
          <p:cNvSpPr>
            <a:spLocks noGrp="1"/>
          </p:cNvSpPr>
          <p:nvPr>
            <p:ph type="title"/>
          </p:nvPr>
        </p:nvSpPr>
        <p:spPr>
          <a:xfrm>
            <a:off x="239349" y="416653"/>
            <a:ext cx="11713627" cy="90011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b="1" dirty="0"/>
              <a:t>ESMO Clinical Practice Guidelines </a:t>
            </a:r>
            <a:br>
              <a:rPr lang="en-GB" sz="3200" b="1" dirty="0"/>
            </a:br>
            <a:r>
              <a:rPr lang="en-GB" sz="3200" b="1" dirty="0"/>
              <a:t>Impact of new data on treatment algorithm</a:t>
            </a:r>
            <a:endParaRPr lang="de-DE" sz="3200" b="1" dirty="0"/>
          </a:p>
        </p:txBody>
      </p:sp>
      <p:sp>
        <p:nvSpPr>
          <p:cNvPr id="95" name="Rechteck 94"/>
          <p:cNvSpPr/>
          <p:nvPr/>
        </p:nvSpPr>
        <p:spPr>
          <a:xfrm>
            <a:off x="9001271" y="6408623"/>
            <a:ext cx="2479153" cy="283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Ann </a:t>
            </a:r>
            <a:r>
              <a:rPr kumimoji="0" lang="en-GB" sz="12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Oncol</a:t>
            </a: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</a:scheme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. 2020;31:844–60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644536-BEC0-4AEA-12F6-B644236538D9}"/>
              </a:ext>
            </a:extLst>
          </p:cNvPr>
          <p:cNvGrpSpPr/>
          <p:nvPr/>
        </p:nvGrpSpPr>
        <p:grpSpPr>
          <a:xfrm>
            <a:off x="3354278" y="3526894"/>
            <a:ext cx="5964518" cy="1761611"/>
            <a:chOff x="3354278" y="3526894"/>
            <a:chExt cx="5964518" cy="1761611"/>
          </a:xfrm>
        </p:grpSpPr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5A355F04-CD8D-44A7-B262-AFA25C0AA191}"/>
                </a:ext>
              </a:extLst>
            </p:cNvPr>
            <p:cNvSpPr/>
            <p:nvPr/>
          </p:nvSpPr>
          <p:spPr bwMode="auto">
            <a:xfrm>
              <a:off x="7241628" y="3594539"/>
              <a:ext cx="1261241" cy="472964"/>
            </a:xfrm>
            <a:prstGeom prst="ellipse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NETTER-2</a:t>
              </a:r>
            </a:p>
          </p:txBody>
        </p:sp>
        <p:sp>
          <p:nvSpPr>
            <p:cNvPr id="78" name="Pfeil: nach rechts gekrümmt 77">
              <a:extLst>
                <a:ext uri="{FF2B5EF4-FFF2-40B4-BE49-F238E27FC236}">
                  <a16:creationId xmlns:a16="http://schemas.microsoft.com/office/drawing/2014/main" id="{BEC39D45-CAA7-4268-8C27-6FBCB80C8D49}"/>
                </a:ext>
              </a:extLst>
            </p:cNvPr>
            <p:cNvSpPr/>
            <p:nvPr/>
          </p:nvSpPr>
          <p:spPr bwMode="auto">
            <a:xfrm rot="10041212">
              <a:off x="8667154" y="3697119"/>
              <a:ext cx="651642" cy="1591386"/>
            </a:xfrm>
            <a:prstGeom prst="curvedRightArrow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79" name="Pfeil: nach rechts gekrümmt 78">
              <a:extLst>
                <a:ext uri="{FF2B5EF4-FFF2-40B4-BE49-F238E27FC236}">
                  <a16:creationId xmlns:a16="http://schemas.microsoft.com/office/drawing/2014/main" id="{3BE5BF47-7E5A-4EA2-BA03-18FF056F3922}"/>
                </a:ext>
              </a:extLst>
            </p:cNvPr>
            <p:cNvSpPr/>
            <p:nvPr/>
          </p:nvSpPr>
          <p:spPr bwMode="auto">
            <a:xfrm rot="11169264">
              <a:off x="3637357" y="3999060"/>
              <a:ext cx="611963" cy="841056"/>
            </a:xfrm>
            <a:prstGeom prst="curvedRightArrow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269265A6-A060-40D9-8901-8F2DD8702A4C}"/>
                </a:ext>
              </a:extLst>
            </p:cNvPr>
            <p:cNvSpPr/>
            <p:nvPr/>
          </p:nvSpPr>
          <p:spPr bwMode="auto">
            <a:xfrm>
              <a:off x="3354278" y="3526894"/>
              <a:ext cx="1192910" cy="493986"/>
            </a:xfrm>
            <a:prstGeom prst="ellipse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NETTER-2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BD63156-ECF6-468A-39DA-6637725A0F48}"/>
              </a:ext>
            </a:extLst>
          </p:cNvPr>
          <p:cNvGrpSpPr/>
          <p:nvPr/>
        </p:nvGrpSpPr>
        <p:grpSpPr>
          <a:xfrm>
            <a:off x="1313795" y="5927833"/>
            <a:ext cx="5177861" cy="429153"/>
            <a:chOff x="1313795" y="5927833"/>
            <a:chExt cx="5177861" cy="429153"/>
          </a:xfrm>
        </p:grpSpPr>
        <p:sp>
          <p:nvSpPr>
            <p:cNvPr id="80" name="Rechteck: abgerundete Ecken 79">
              <a:extLst>
                <a:ext uri="{FF2B5EF4-FFF2-40B4-BE49-F238E27FC236}">
                  <a16:creationId xmlns:a16="http://schemas.microsoft.com/office/drawing/2014/main" id="{842D5BA4-C90E-42D2-8327-9CFCA0AB5299}"/>
                </a:ext>
              </a:extLst>
            </p:cNvPr>
            <p:cNvSpPr/>
            <p:nvPr/>
          </p:nvSpPr>
          <p:spPr bwMode="auto">
            <a:xfrm>
              <a:off x="1313795" y="5927833"/>
              <a:ext cx="1187669" cy="420414"/>
            </a:xfrm>
            <a:prstGeom prst="roundRect">
              <a:avLst/>
            </a:prstGeom>
            <a:solidFill>
              <a:srgbClr val="FF3399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CABINET</a:t>
              </a:r>
            </a:p>
          </p:txBody>
        </p:sp>
        <p:sp>
          <p:nvSpPr>
            <p:cNvPr id="89" name="Rechteck: abgerundete Ecken 88">
              <a:extLst>
                <a:ext uri="{FF2B5EF4-FFF2-40B4-BE49-F238E27FC236}">
                  <a16:creationId xmlns:a16="http://schemas.microsoft.com/office/drawing/2014/main" id="{E0BF44E1-2A6F-4C83-8859-12C7B2D8BEC1}"/>
                </a:ext>
              </a:extLst>
            </p:cNvPr>
            <p:cNvSpPr/>
            <p:nvPr/>
          </p:nvSpPr>
          <p:spPr bwMode="auto">
            <a:xfrm>
              <a:off x="5303987" y="5936572"/>
              <a:ext cx="1187669" cy="420414"/>
            </a:xfrm>
            <a:prstGeom prst="roundRect">
              <a:avLst/>
            </a:prstGeom>
            <a:solidFill>
              <a:srgbClr val="FF3399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CABINET</a:t>
              </a:r>
            </a:p>
          </p:txBody>
        </p:sp>
      </p:grpSp>
      <p:sp>
        <p:nvSpPr>
          <p:cNvPr id="82" name="Rechteck: abgerundete Ecken 81">
            <a:extLst>
              <a:ext uri="{FF2B5EF4-FFF2-40B4-BE49-F238E27FC236}">
                <a16:creationId xmlns:a16="http://schemas.microsoft.com/office/drawing/2014/main" id="{0D5D411E-BB58-4779-9660-DA1EBCB7185D}"/>
              </a:ext>
            </a:extLst>
          </p:cNvPr>
          <p:cNvSpPr/>
          <p:nvPr/>
        </p:nvSpPr>
        <p:spPr bwMode="auto">
          <a:xfrm>
            <a:off x="6612320" y="5729512"/>
            <a:ext cx="1075824" cy="42041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EVE; SUN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BE2C8E-F836-D23D-9405-3FFA934CB0C1}"/>
              </a:ext>
            </a:extLst>
          </p:cNvPr>
          <p:cNvGrpSpPr/>
          <p:nvPr/>
        </p:nvGrpSpPr>
        <p:grpSpPr>
          <a:xfrm>
            <a:off x="83440" y="4543701"/>
            <a:ext cx="7745588" cy="1355443"/>
            <a:chOff x="83440" y="4543701"/>
            <a:chExt cx="7745588" cy="1355443"/>
          </a:xfrm>
        </p:grpSpPr>
        <p:sp>
          <p:nvSpPr>
            <p:cNvPr id="3" name="Ellipse 2"/>
            <p:cNvSpPr/>
            <p:nvPr/>
          </p:nvSpPr>
          <p:spPr>
            <a:xfrm>
              <a:off x="255729" y="5070836"/>
              <a:ext cx="1478480" cy="547749"/>
            </a:xfrm>
            <a:prstGeom prst="ellipse">
              <a:avLst/>
            </a:prstGeom>
            <a:solidFill>
              <a:srgbClr val="FF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COMPETE</a:t>
              </a:r>
            </a:p>
          </p:txBody>
        </p:sp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7426" y="5277198"/>
              <a:ext cx="1249788" cy="519345"/>
            </a:xfrm>
            <a:prstGeom prst="rect">
              <a:avLst/>
            </a:prstGeom>
          </p:spPr>
        </p:pic>
        <p:sp>
          <p:nvSpPr>
            <p:cNvPr id="5" name="Pfeil: nach unten gekrümmt 4">
              <a:extLst>
                <a:ext uri="{FF2B5EF4-FFF2-40B4-BE49-F238E27FC236}">
                  <a16:creationId xmlns:a16="http://schemas.microsoft.com/office/drawing/2014/main" id="{9C9C8A45-D80E-4057-853B-7B4EDC275BC1}"/>
                </a:ext>
              </a:extLst>
            </p:cNvPr>
            <p:cNvSpPr/>
            <p:nvPr/>
          </p:nvSpPr>
          <p:spPr bwMode="auto">
            <a:xfrm rot="15712584">
              <a:off x="4764548" y="5217663"/>
              <a:ext cx="828871" cy="489028"/>
            </a:xfrm>
            <a:prstGeom prst="curvedDownArrow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81" name="Pfeil: nach links gekrümmt 80">
              <a:extLst>
                <a:ext uri="{FF2B5EF4-FFF2-40B4-BE49-F238E27FC236}">
                  <a16:creationId xmlns:a16="http://schemas.microsoft.com/office/drawing/2014/main" id="{2853B7DC-2E70-4782-A44A-3C47EDA9BB3E}"/>
                </a:ext>
              </a:extLst>
            </p:cNvPr>
            <p:cNvSpPr/>
            <p:nvPr/>
          </p:nvSpPr>
          <p:spPr bwMode="auto">
            <a:xfrm>
              <a:off x="7306811" y="4543701"/>
              <a:ext cx="522217" cy="1094182"/>
            </a:xfrm>
            <a:prstGeom prst="curvedLef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90" name="Pfeil: nach links gekrümmt 80">
              <a:extLst>
                <a:ext uri="{FF2B5EF4-FFF2-40B4-BE49-F238E27FC236}">
                  <a16:creationId xmlns:a16="http://schemas.microsoft.com/office/drawing/2014/main" id="{D6EABB53-E477-A696-2E1E-3A7FA8E5D593}"/>
                </a:ext>
              </a:extLst>
            </p:cNvPr>
            <p:cNvSpPr/>
            <p:nvPr/>
          </p:nvSpPr>
          <p:spPr bwMode="auto">
            <a:xfrm rot="457387" flipH="1">
              <a:off x="83440" y="4804962"/>
              <a:ext cx="636194" cy="1094182"/>
            </a:xfrm>
            <a:prstGeom prst="curvedLef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769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00584" y="18288"/>
            <a:ext cx="502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E36B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</a:t>
            </a:r>
            <a:endParaRPr lang="en-US" sz="3100" dirty="0"/>
          </a:p>
        </p:txBody>
      </p:sp>
      <p:sp>
        <p:nvSpPr>
          <p:cNvPr id="3" name="Shape 1"/>
          <p:cNvSpPr/>
          <p:nvPr/>
        </p:nvSpPr>
        <p:spPr>
          <a:xfrm>
            <a:off x="73152" y="45720"/>
            <a:ext cx="566928" cy="466344"/>
          </a:xfrm>
          <a:prstGeom prst="ellipse">
            <a:avLst/>
          </a:prstGeom>
          <a:solidFill>
            <a:srgbClr val="06131F">
              <a:alpha val="0"/>
            </a:srgbClr>
          </a:solidFill>
          <a:ln w="13970">
            <a:solidFill>
              <a:srgbClr val="E36BC6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 txBox="1"/>
          <p:nvPr/>
        </p:nvSpPr>
        <p:spPr>
          <a:xfrm>
            <a:off x="1051560" y="36576"/>
            <a:ext cx="61447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MAJOR CLINICAL TRIALS WITH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7205472" y="36576"/>
            <a:ext cx="3429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6A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α-EMITTER PRRT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2157984" y="438912"/>
            <a:ext cx="8001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350" b="1" dirty="0">
                <a:solidFill>
                  <a:srgbClr val="B9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EMERGING CLINICAL LANDSCAPE IN SOMATOSTATIN-RECEPTOR–POSITIVE NEUROENDOCRINE TUMOURS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11173968" y="36576"/>
            <a:ext cx="566928" cy="566928"/>
          </a:xfrm>
          <a:prstGeom prst="ellipse">
            <a:avLst/>
          </a:prstGeom>
          <a:solidFill>
            <a:srgbClr val="06131F">
              <a:alpha val="0"/>
            </a:srgbClr>
          </a:solidFill>
          <a:ln w="16510">
            <a:solidFill>
              <a:srgbClr val="0D6AB7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Shape 6"/>
          <p:cNvSpPr/>
          <p:nvPr/>
        </p:nvSpPr>
        <p:spPr>
          <a:xfrm>
            <a:off x="11338560" y="201168"/>
            <a:ext cx="237744" cy="237744"/>
          </a:xfrm>
          <a:prstGeom prst="ellipse">
            <a:avLst/>
          </a:prstGeom>
          <a:solidFill>
            <a:srgbClr val="3CBDF2">
              <a:alpha val="45000"/>
            </a:srgbClr>
          </a:solidFill>
          <a:ln w="8890">
            <a:solidFill>
              <a:srgbClr val="3CBD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7"/>
          <p:cNvSpPr/>
          <p:nvPr/>
        </p:nvSpPr>
        <p:spPr>
          <a:xfrm>
            <a:off x="11137392" y="320040"/>
            <a:ext cx="640080" cy="0"/>
          </a:xfrm>
          <a:prstGeom prst="line">
            <a:avLst/>
          </a:prstGeom>
          <a:noFill/>
          <a:ln w="8890">
            <a:solidFill>
              <a:srgbClr val="0D6AB7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Shape 8"/>
          <p:cNvSpPr/>
          <p:nvPr/>
        </p:nvSpPr>
        <p:spPr>
          <a:xfrm>
            <a:off x="11457432" y="0"/>
            <a:ext cx="0" cy="640080"/>
          </a:xfrm>
          <a:prstGeom prst="line">
            <a:avLst/>
          </a:prstGeom>
          <a:noFill/>
          <a:ln w="8890">
            <a:solidFill>
              <a:srgbClr val="0D6AB7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Shape 9"/>
          <p:cNvSpPr/>
          <p:nvPr/>
        </p:nvSpPr>
        <p:spPr>
          <a:xfrm>
            <a:off x="146304" y="704088"/>
            <a:ext cx="1243584" cy="548640"/>
          </a:xfrm>
          <a:prstGeom prst="rect">
            <a:avLst/>
          </a:prstGeom>
          <a:solidFill>
            <a:srgbClr val="071722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10"/>
          <p:cNvSpPr txBox="1"/>
          <p:nvPr/>
        </p:nvSpPr>
        <p:spPr>
          <a:xfrm>
            <a:off x="146304" y="704088"/>
            <a:ext cx="12435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CATEGORY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389888" y="704088"/>
            <a:ext cx="2651760" cy="548640"/>
          </a:xfrm>
          <a:prstGeom prst="rect">
            <a:avLst/>
          </a:prstGeom>
          <a:solidFill>
            <a:srgbClr val="8DBD20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2"/>
          <p:cNvSpPr txBox="1"/>
          <p:nvPr/>
        </p:nvSpPr>
        <p:spPr>
          <a:xfrm>
            <a:off x="1444752" y="740664"/>
            <a:ext cx="2542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ALPHAMEDIX02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444752" y="1005840"/>
            <a:ext cx="2542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4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NCT05153772</a:t>
            </a:r>
            <a:endParaRPr lang="en-US" sz="940" dirty="0"/>
          </a:p>
        </p:txBody>
      </p:sp>
      <p:sp>
        <p:nvSpPr>
          <p:cNvPr id="16" name="Shape 14"/>
          <p:cNvSpPr/>
          <p:nvPr/>
        </p:nvSpPr>
        <p:spPr>
          <a:xfrm>
            <a:off x="4041648" y="704088"/>
            <a:ext cx="2651760" cy="548640"/>
          </a:xfrm>
          <a:prstGeom prst="rect">
            <a:avLst/>
          </a:prstGeom>
          <a:solidFill>
            <a:srgbClr val="00D0B5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 txBox="1"/>
          <p:nvPr/>
        </p:nvSpPr>
        <p:spPr>
          <a:xfrm>
            <a:off x="4096512" y="740664"/>
            <a:ext cx="2542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VMT-α-NET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4096512" y="1005840"/>
            <a:ext cx="2542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4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NCT05636618</a:t>
            </a:r>
            <a:endParaRPr lang="en-US" sz="940" dirty="0"/>
          </a:p>
        </p:txBody>
      </p:sp>
      <p:sp>
        <p:nvSpPr>
          <p:cNvPr id="19" name="Shape 17"/>
          <p:cNvSpPr/>
          <p:nvPr/>
        </p:nvSpPr>
        <p:spPr>
          <a:xfrm>
            <a:off x="6693408" y="704088"/>
            <a:ext cx="2651760" cy="548640"/>
          </a:xfrm>
          <a:prstGeom prst="rect">
            <a:avLst/>
          </a:prstGeom>
          <a:solidFill>
            <a:srgbClr val="3CBDF2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Text 18"/>
          <p:cNvSpPr txBox="1"/>
          <p:nvPr/>
        </p:nvSpPr>
        <p:spPr>
          <a:xfrm>
            <a:off x="6748272" y="740664"/>
            <a:ext cx="2542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ACTION-1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748272" y="1005840"/>
            <a:ext cx="2542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4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NCT05477576</a:t>
            </a:r>
            <a:endParaRPr lang="en-US" sz="940" dirty="0"/>
          </a:p>
        </p:txBody>
      </p:sp>
      <p:sp>
        <p:nvSpPr>
          <p:cNvPr id="22" name="Shape 20"/>
          <p:cNvSpPr/>
          <p:nvPr/>
        </p:nvSpPr>
        <p:spPr>
          <a:xfrm>
            <a:off x="9345168" y="704088"/>
            <a:ext cx="2651760" cy="548640"/>
          </a:xfrm>
          <a:prstGeom prst="rect">
            <a:avLst/>
          </a:prstGeom>
          <a:solidFill>
            <a:srgbClr val="FF7A00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3" name="Text 21"/>
          <p:cNvSpPr txBox="1"/>
          <p:nvPr/>
        </p:nvSpPr>
        <p:spPr>
          <a:xfrm>
            <a:off x="9400032" y="740664"/>
            <a:ext cx="2542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Ac-225 DOTATATE IITs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9400032" y="1005840"/>
            <a:ext cx="2542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40" b="1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NCT06166498  •  NCT06732505</a:t>
            </a:r>
            <a:endParaRPr lang="en-US" sz="940" dirty="0"/>
          </a:p>
        </p:txBody>
      </p:sp>
      <p:sp>
        <p:nvSpPr>
          <p:cNvPr id="25" name="Shape 23"/>
          <p:cNvSpPr/>
          <p:nvPr/>
        </p:nvSpPr>
        <p:spPr>
          <a:xfrm>
            <a:off x="146304" y="1252728"/>
            <a:ext cx="1243584" cy="438912"/>
          </a:xfrm>
          <a:prstGeom prst="rect">
            <a:avLst/>
          </a:prstGeom>
          <a:solidFill>
            <a:srgbClr val="071722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26" name="Image 0" descr="/workspace/scratch/c2c68b1812f8/assets/category_icons/desig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" y="1335024"/>
            <a:ext cx="274320" cy="274320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539496" y="1252728"/>
            <a:ext cx="8046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4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en-US" sz="1040" dirty="0"/>
          </a:p>
        </p:txBody>
      </p:sp>
      <p:sp>
        <p:nvSpPr>
          <p:cNvPr id="28" name="Shape 25"/>
          <p:cNvSpPr/>
          <p:nvPr/>
        </p:nvSpPr>
        <p:spPr>
          <a:xfrm>
            <a:off x="1389888" y="1252728"/>
            <a:ext cx="2651760" cy="438912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Text 26"/>
          <p:cNvSpPr txBox="1"/>
          <p:nvPr/>
        </p:nvSpPr>
        <p:spPr>
          <a:xfrm>
            <a:off x="1481328" y="128016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II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Multicentre, open-label; 2 cohorts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4041648" y="1252728"/>
            <a:ext cx="2651760" cy="438912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1" name="Text 28"/>
          <p:cNvSpPr txBox="1"/>
          <p:nvPr/>
        </p:nvSpPr>
        <p:spPr>
          <a:xfrm>
            <a:off x="4133088" y="128016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I/IIa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Dose finding and expansion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6693408" y="1252728"/>
            <a:ext cx="2651760" cy="438912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3" name="Text 30"/>
          <p:cNvSpPr txBox="1"/>
          <p:nvPr/>
        </p:nvSpPr>
        <p:spPr>
          <a:xfrm>
            <a:off x="6784848" y="128016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Ib/III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Randomized, open-label</a:t>
            </a:r>
            <a:endParaRPr lang="en-US" sz="1000" dirty="0"/>
          </a:p>
        </p:txBody>
      </p:sp>
      <p:sp>
        <p:nvSpPr>
          <p:cNvPr id="34" name="Shape 31"/>
          <p:cNvSpPr/>
          <p:nvPr/>
        </p:nvSpPr>
        <p:spPr>
          <a:xfrm>
            <a:off x="9345168" y="1252728"/>
            <a:ext cx="2651760" cy="438912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5" name="Text 32"/>
          <p:cNvSpPr txBox="1"/>
          <p:nvPr/>
        </p:nvSpPr>
        <p:spPr>
          <a:xfrm>
            <a:off x="9436608" y="128016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Early-phase investigator studies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Dose escalation / feasibility</a:t>
            </a:r>
            <a:endParaRPr lang="en-US" sz="1000" dirty="0"/>
          </a:p>
        </p:txBody>
      </p:sp>
      <p:sp>
        <p:nvSpPr>
          <p:cNvPr id="36" name="Shape 33"/>
          <p:cNvSpPr/>
          <p:nvPr/>
        </p:nvSpPr>
        <p:spPr>
          <a:xfrm>
            <a:off x="146304" y="1691640"/>
            <a:ext cx="1243584" cy="786384"/>
          </a:xfrm>
          <a:prstGeom prst="rect">
            <a:avLst/>
          </a:prstGeom>
          <a:solidFill>
            <a:srgbClr val="071722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37" name="Image 1" descr="/workspace/scratch/c2c68b1812f8/assets/category_icons/popul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6" y="1947672"/>
            <a:ext cx="274320" cy="274320"/>
          </a:xfrm>
          <a:prstGeom prst="rect">
            <a:avLst/>
          </a:prstGeom>
        </p:spPr>
      </p:pic>
      <p:sp>
        <p:nvSpPr>
          <p:cNvPr id="38" name="Text 34"/>
          <p:cNvSpPr txBox="1"/>
          <p:nvPr/>
        </p:nvSpPr>
        <p:spPr>
          <a:xfrm>
            <a:off x="539496" y="1691640"/>
            <a:ext cx="8046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4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Population</a:t>
            </a:r>
            <a:endParaRPr lang="en-US" sz="1040" dirty="0"/>
          </a:p>
        </p:txBody>
      </p:sp>
      <p:sp>
        <p:nvSpPr>
          <p:cNvPr id="39" name="Shape 35"/>
          <p:cNvSpPr/>
          <p:nvPr/>
        </p:nvSpPr>
        <p:spPr>
          <a:xfrm>
            <a:off x="1389888" y="1691640"/>
            <a:ext cx="2651760" cy="786384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0" name="Text 36"/>
          <p:cNvSpPr txBox="1"/>
          <p:nvPr/>
        </p:nvSpPr>
        <p:spPr>
          <a:xfrm>
            <a:off x="1481328" y="1719072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6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SSTR+ unresectable or metastatic NET</a:t>
            </a:r>
            <a:endParaRPr lang="en-US" sz="96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96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PRRT-naïve and prior-PRRT cohorts</a:t>
            </a:r>
            <a:endParaRPr lang="en-US" sz="960" dirty="0"/>
          </a:p>
        </p:txBody>
      </p:sp>
      <p:sp>
        <p:nvSpPr>
          <p:cNvPr id="41" name="Shape 37"/>
          <p:cNvSpPr/>
          <p:nvPr/>
        </p:nvSpPr>
        <p:spPr>
          <a:xfrm>
            <a:off x="4041648" y="1691640"/>
            <a:ext cx="2651760" cy="786384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2" name="Text 38"/>
          <p:cNvSpPr txBox="1"/>
          <p:nvPr/>
        </p:nvSpPr>
        <p:spPr>
          <a:xfrm>
            <a:off x="4133088" y="1719072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6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SSTR2+ NETs</a:t>
            </a:r>
            <a:endParaRPr lang="en-US" sz="96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96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Expansion includes GEP-NETs; prior PRRT permitted by cohort</a:t>
            </a:r>
            <a:endParaRPr lang="en-US" sz="960" dirty="0"/>
          </a:p>
        </p:txBody>
      </p:sp>
      <p:sp>
        <p:nvSpPr>
          <p:cNvPr id="43" name="Shape 39"/>
          <p:cNvSpPr/>
          <p:nvPr/>
        </p:nvSpPr>
        <p:spPr>
          <a:xfrm>
            <a:off x="6693408" y="1691640"/>
            <a:ext cx="2651760" cy="786384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4" name="Text 40"/>
          <p:cNvSpPr txBox="1"/>
          <p:nvPr/>
        </p:nvSpPr>
        <p:spPr>
          <a:xfrm>
            <a:off x="6784848" y="1719072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6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Inoperable, well-differentiated G1–2 GEP-NET</a:t>
            </a:r>
            <a:endParaRPr lang="en-US" sz="96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96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Progression after ¹⁷⁷Lu-SSA PRRT</a:t>
            </a:r>
            <a:endParaRPr lang="en-US" sz="960" dirty="0"/>
          </a:p>
        </p:txBody>
      </p:sp>
      <p:sp>
        <p:nvSpPr>
          <p:cNvPr id="45" name="Shape 41"/>
          <p:cNvSpPr/>
          <p:nvPr/>
        </p:nvSpPr>
        <p:spPr>
          <a:xfrm>
            <a:off x="9345168" y="1691640"/>
            <a:ext cx="2651760" cy="786384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6" name="Text 42"/>
          <p:cNvSpPr txBox="1"/>
          <p:nvPr/>
        </p:nvSpPr>
        <p:spPr>
          <a:xfrm>
            <a:off x="9436608" y="1719072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6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Progressive, unresectable or metastatic SSTR+ NETs</a:t>
            </a:r>
            <a:endParaRPr lang="en-US" sz="96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96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Eligibility and prior PRRT vary by protocol</a:t>
            </a:r>
            <a:endParaRPr lang="en-US" sz="960" dirty="0"/>
          </a:p>
        </p:txBody>
      </p:sp>
      <p:sp>
        <p:nvSpPr>
          <p:cNvPr id="47" name="Shape 43"/>
          <p:cNvSpPr/>
          <p:nvPr/>
        </p:nvSpPr>
        <p:spPr>
          <a:xfrm>
            <a:off x="146304" y="2478024"/>
            <a:ext cx="1243584" cy="502920"/>
          </a:xfrm>
          <a:prstGeom prst="rect">
            <a:avLst/>
          </a:prstGeom>
          <a:solidFill>
            <a:srgbClr val="071722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48" name="Image 2" descr="/workspace/scratch/c2c68b1812f8/assets/category_icons/treatme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456" y="2592324"/>
            <a:ext cx="274320" cy="274320"/>
          </a:xfrm>
          <a:prstGeom prst="rect">
            <a:avLst/>
          </a:prstGeom>
        </p:spPr>
      </p:pic>
      <p:sp>
        <p:nvSpPr>
          <p:cNvPr id="49" name="Text 44"/>
          <p:cNvSpPr txBox="1"/>
          <p:nvPr/>
        </p:nvSpPr>
        <p:spPr>
          <a:xfrm>
            <a:off x="539496" y="2478024"/>
            <a:ext cx="804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4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Treatment</a:t>
            </a:r>
            <a:endParaRPr lang="en-US" sz="1040" dirty="0"/>
          </a:p>
        </p:txBody>
      </p:sp>
      <p:sp>
        <p:nvSpPr>
          <p:cNvPr id="50" name="Shape 45"/>
          <p:cNvSpPr/>
          <p:nvPr/>
        </p:nvSpPr>
        <p:spPr>
          <a:xfrm>
            <a:off x="1389888" y="2478024"/>
            <a:ext cx="2651760" cy="50292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1" name="Text 46"/>
          <p:cNvSpPr txBox="1"/>
          <p:nvPr/>
        </p:nvSpPr>
        <p:spPr>
          <a:xfrm>
            <a:off x="1481328" y="2505456"/>
            <a:ext cx="24688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8DB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²¹²Pb-DOTAMTATE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8DB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67.6 μCi/kg × 4 cycles</a:t>
            </a:r>
            <a:endParaRPr lang="en-US" sz="1000" dirty="0"/>
          </a:p>
        </p:txBody>
      </p:sp>
      <p:sp>
        <p:nvSpPr>
          <p:cNvPr id="52" name="Shape 47"/>
          <p:cNvSpPr/>
          <p:nvPr/>
        </p:nvSpPr>
        <p:spPr>
          <a:xfrm>
            <a:off x="4041648" y="2478024"/>
            <a:ext cx="2651760" cy="50292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3" name="Text 48"/>
          <p:cNvSpPr txBox="1"/>
          <p:nvPr/>
        </p:nvSpPr>
        <p:spPr>
          <a:xfrm>
            <a:off x="4133088" y="2505456"/>
            <a:ext cx="24688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D0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²¹²Pb-VMT-α-NET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D0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Image-guided Pb-203/Pb-212 theranostic platform</a:t>
            </a:r>
            <a:endParaRPr lang="en-US" sz="1000" dirty="0"/>
          </a:p>
        </p:txBody>
      </p:sp>
      <p:sp>
        <p:nvSpPr>
          <p:cNvPr id="54" name="Shape 49"/>
          <p:cNvSpPr/>
          <p:nvPr/>
        </p:nvSpPr>
        <p:spPr>
          <a:xfrm>
            <a:off x="6693408" y="2478024"/>
            <a:ext cx="2651760" cy="50292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5" name="Text 50"/>
          <p:cNvSpPr txBox="1"/>
          <p:nvPr/>
        </p:nvSpPr>
        <p:spPr>
          <a:xfrm>
            <a:off x="6784848" y="2505456"/>
            <a:ext cx="24688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3CBD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²²⁵Ac-DOTATATE (RYZ101)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3CBD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 MBq × 4; every 8 weeks</a:t>
            </a:r>
            <a:endParaRPr lang="en-US" sz="1000" dirty="0"/>
          </a:p>
        </p:txBody>
      </p:sp>
      <p:sp>
        <p:nvSpPr>
          <p:cNvPr id="56" name="Shape 51"/>
          <p:cNvSpPr/>
          <p:nvPr/>
        </p:nvSpPr>
        <p:spPr>
          <a:xfrm>
            <a:off x="9345168" y="2478024"/>
            <a:ext cx="2651760" cy="50292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57" name="Text 52"/>
          <p:cNvSpPr txBox="1"/>
          <p:nvPr/>
        </p:nvSpPr>
        <p:spPr>
          <a:xfrm>
            <a:off x="9436608" y="2505456"/>
            <a:ext cx="24688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7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²²⁵Ac-DOTATATE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7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Protocol-specific activity and cycle number</a:t>
            </a:r>
            <a:endParaRPr lang="en-US" sz="1000" dirty="0"/>
          </a:p>
        </p:txBody>
      </p:sp>
      <p:sp>
        <p:nvSpPr>
          <p:cNvPr id="58" name="Shape 53"/>
          <p:cNvSpPr/>
          <p:nvPr/>
        </p:nvSpPr>
        <p:spPr>
          <a:xfrm>
            <a:off x="146304" y="2980944"/>
            <a:ext cx="1243584" cy="438912"/>
          </a:xfrm>
          <a:prstGeom prst="rect">
            <a:avLst/>
          </a:prstGeom>
          <a:solidFill>
            <a:srgbClr val="071722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59" name="Image 3" descr="/workspace/scratch/c2c68b1812f8/assets/category_icons/comparato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456" y="3063240"/>
            <a:ext cx="274320" cy="274320"/>
          </a:xfrm>
          <a:prstGeom prst="rect">
            <a:avLst/>
          </a:prstGeom>
        </p:spPr>
      </p:pic>
      <p:sp>
        <p:nvSpPr>
          <p:cNvPr id="60" name="Text 54"/>
          <p:cNvSpPr txBox="1"/>
          <p:nvPr/>
        </p:nvSpPr>
        <p:spPr>
          <a:xfrm>
            <a:off x="539496" y="2980944"/>
            <a:ext cx="8046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4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Comparator</a:t>
            </a:r>
            <a:endParaRPr lang="en-US" sz="1040" dirty="0"/>
          </a:p>
        </p:txBody>
      </p:sp>
      <p:sp>
        <p:nvSpPr>
          <p:cNvPr id="61" name="Shape 55"/>
          <p:cNvSpPr/>
          <p:nvPr/>
        </p:nvSpPr>
        <p:spPr>
          <a:xfrm>
            <a:off x="1389888" y="2980944"/>
            <a:ext cx="2651760" cy="438912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2" name="Text 56"/>
          <p:cNvSpPr txBox="1"/>
          <p:nvPr/>
        </p:nvSpPr>
        <p:spPr>
          <a:xfrm>
            <a:off x="1481328" y="300837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Single-arm cohorts</a:t>
            </a:r>
            <a:endParaRPr lang="en-US" sz="1000" dirty="0"/>
          </a:p>
        </p:txBody>
      </p:sp>
      <p:sp>
        <p:nvSpPr>
          <p:cNvPr id="63" name="Shape 57"/>
          <p:cNvSpPr/>
          <p:nvPr/>
        </p:nvSpPr>
        <p:spPr>
          <a:xfrm>
            <a:off x="4041648" y="2980944"/>
            <a:ext cx="2651760" cy="438912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4" name="Text 58"/>
          <p:cNvSpPr txBox="1"/>
          <p:nvPr/>
        </p:nvSpPr>
        <p:spPr>
          <a:xfrm>
            <a:off x="4133088" y="300837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Single-arm dose finding</a:t>
            </a:r>
            <a:endParaRPr lang="en-US" sz="1000" dirty="0"/>
          </a:p>
        </p:txBody>
      </p:sp>
      <p:sp>
        <p:nvSpPr>
          <p:cNvPr id="65" name="Shape 59"/>
          <p:cNvSpPr/>
          <p:nvPr/>
        </p:nvSpPr>
        <p:spPr>
          <a:xfrm>
            <a:off x="6693408" y="2980944"/>
            <a:ext cx="2651760" cy="438912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6" name="Text 60"/>
          <p:cNvSpPr txBox="1"/>
          <p:nvPr/>
        </p:nvSpPr>
        <p:spPr>
          <a:xfrm>
            <a:off x="6784848" y="300837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Investigator’s choice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everolimus, sunitinib or SSA</a:t>
            </a:r>
            <a:endParaRPr lang="en-US" sz="1000" dirty="0"/>
          </a:p>
        </p:txBody>
      </p:sp>
      <p:sp>
        <p:nvSpPr>
          <p:cNvPr id="67" name="Shape 61"/>
          <p:cNvSpPr/>
          <p:nvPr/>
        </p:nvSpPr>
        <p:spPr>
          <a:xfrm>
            <a:off x="9345168" y="2980944"/>
            <a:ext cx="2651760" cy="438912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8" name="Text 62"/>
          <p:cNvSpPr txBox="1"/>
          <p:nvPr/>
        </p:nvSpPr>
        <p:spPr>
          <a:xfrm>
            <a:off x="9436608" y="300837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Single-arm studies</a:t>
            </a:r>
            <a:endParaRPr lang="en-US" sz="1000" dirty="0"/>
          </a:p>
        </p:txBody>
      </p:sp>
      <p:sp>
        <p:nvSpPr>
          <p:cNvPr id="69" name="Shape 63"/>
          <p:cNvSpPr/>
          <p:nvPr/>
        </p:nvSpPr>
        <p:spPr>
          <a:xfrm>
            <a:off x="146304" y="3419856"/>
            <a:ext cx="1243584" cy="457200"/>
          </a:xfrm>
          <a:prstGeom prst="rect">
            <a:avLst/>
          </a:prstGeom>
          <a:solidFill>
            <a:srgbClr val="071722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70" name="Image 4" descr="/workspace/scratch/c2c68b1812f8/assets/category_icons/endpoi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456" y="3511296"/>
            <a:ext cx="274320" cy="274320"/>
          </a:xfrm>
          <a:prstGeom prst="rect">
            <a:avLst/>
          </a:prstGeom>
        </p:spPr>
      </p:pic>
      <p:sp>
        <p:nvSpPr>
          <p:cNvPr id="71" name="Text 64"/>
          <p:cNvSpPr txBox="1"/>
          <p:nvPr/>
        </p:nvSpPr>
        <p:spPr>
          <a:xfrm>
            <a:off x="539496" y="3419856"/>
            <a:ext cx="804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4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endpoint</a:t>
            </a:r>
            <a:endParaRPr lang="en-US" sz="1040" dirty="0"/>
          </a:p>
        </p:txBody>
      </p:sp>
      <p:sp>
        <p:nvSpPr>
          <p:cNvPr id="72" name="Shape 65"/>
          <p:cNvSpPr/>
          <p:nvPr/>
        </p:nvSpPr>
        <p:spPr>
          <a:xfrm>
            <a:off x="1389888" y="3419856"/>
            <a:ext cx="2651760" cy="45720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3" name="Text 66"/>
          <p:cNvSpPr txBox="1"/>
          <p:nvPr/>
        </p:nvSpPr>
        <p:spPr>
          <a:xfrm>
            <a:off x="1481328" y="3447288"/>
            <a:ext cx="24688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ORR by RECIST 1.1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Safety, PFS, OS and duration of response</a:t>
            </a:r>
            <a:endParaRPr lang="en-US" sz="1000" dirty="0"/>
          </a:p>
        </p:txBody>
      </p:sp>
      <p:sp>
        <p:nvSpPr>
          <p:cNvPr id="74" name="Shape 67"/>
          <p:cNvSpPr/>
          <p:nvPr/>
        </p:nvSpPr>
        <p:spPr>
          <a:xfrm>
            <a:off x="4041648" y="3419856"/>
            <a:ext cx="2651760" cy="45720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5" name="Text 68"/>
          <p:cNvSpPr txBox="1"/>
          <p:nvPr/>
        </p:nvSpPr>
        <p:spPr>
          <a:xfrm>
            <a:off x="4133088" y="3447288"/>
            <a:ext cx="24688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Optimal biologic / recommended dose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Safety; ORR in expansion</a:t>
            </a:r>
            <a:endParaRPr lang="en-US" sz="1000" dirty="0"/>
          </a:p>
        </p:txBody>
      </p:sp>
      <p:sp>
        <p:nvSpPr>
          <p:cNvPr id="76" name="Shape 69"/>
          <p:cNvSpPr/>
          <p:nvPr/>
        </p:nvSpPr>
        <p:spPr>
          <a:xfrm>
            <a:off x="6693408" y="3419856"/>
            <a:ext cx="2651760" cy="45720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7" name="Text 70"/>
          <p:cNvSpPr txBox="1"/>
          <p:nvPr/>
        </p:nvSpPr>
        <p:spPr>
          <a:xfrm>
            <a:off x="6784848" y="3447288"/>
            <a:ext cx="24688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III: PFS by blinded central review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Ib: safety and dose selection</a:t>
            </a:r>
            <a:endParaRPr lang="en-US" sz="1000" dirty="0"/>
          </a:p>
        </p:txBody>
      </p:sp>
      <p:sp>
        <p:nvSpPr>
          <p:cNvPr id="78" name="Shape 71"/>
          <p:cNvSpPr/>
          <p:nvPr/>
        </p:nvSpPr>
        <p:spPr>
          <a:xfrm>
            <a:off x="9345168" y="3419856"/>
            <a:ext cx="2651760" cy="45720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9" name="Text 72"/>
          <p:cNvSpPr txBox="1"/>
          <p:nvPr/>
        </p:nvSpPr>
        <p:spPr>
          <a:xfrm>
            <a:off x="9436608" y="3447288"/>
            <a:ext cx="24688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DLTs and recommended dose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with preliminary response assessment</a:t>
            </a:r>
            <a:endParaRPr lang="en-US" sz="1000" dirty="0"/>
          </a:p>
        </p:txBody>
      </p:sp>
      <p:sp>
        <p:nvSpPr>
          <p:cNvPr id="80" name="Shape 73"/>
          <p:cNvSpPr/>
          <p:nvPr/>
        </p:nvSpPr>
        <p:spPr>
          <a:xfrm>
            <a:off x="146304" y="3877056"/>
            <a:ext cx="1243584" cy="548640"/>
          </a:xfrm>
          <a:prstGeom prst="rect">
            <a:avLst/>
          </a:prstGeom>
          <a:solidFill>
            <a:srgbClr val="071722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81" name="Image 5" descr="/workspace/scratch/c2c68b1812f8/assets/category_icons/efficac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456" y="4014216"/>
            <a:ext cx="274320" cy="274320"/>
          </a:xfrm>
          <a:prstGeom prst="rect">
            <a:avLst/>
          </a:prstGeom>
        </p:spPr>
      </p:pic>
      <p:sp>
        <p:nvSpPr>
          <p:cNvPr id="82" name="Text 74"/>
          <p:cNvSpPr txBox="1"/>
          <p:nvPr/>
        </p:nvSpPr>
        <p:spPr>
          <a:xfrm>
            <a:off x="539496" y="3877056"/>
            <a:ext cx="804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4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efficacy</a:t>
            </a:r>
            <a:endParaRPr lang="en-US" sz="1040" dirty="0"/>
          </a:p>
        </p:txBody>
      </p:sp>
      <p:sp>
        <p:nvSpPr>
          <p:cNvPr id="83" name="Shape 75"/>
          <p:cNvSpPr/>
          <p:nvPr/>
        </p:nvSpPr>
        <p:spPr>
          <a:xfrm>
            <a:off x="1389888" y="3877056"/>
            <a:ext cx="2651760" cy="54864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4" name="Text 76"/>
          <p:cNvSpPr txBox="1"/>
          <p:nvPr/>
        </p:nvSpPr>
        <p:spPr>
          <a:xfrm>
            <a:off x="1481328" y="3904488"/>
            <a:ext cx="2468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8DB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 prespecified efficacy threshold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8DB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PRRT-exposed cohort: ORR 34.6%, DCR 96.2%*</a:t>
            </a:r>
            <a:endParaRPr lang="en-US" sz="1000" dirty="0"/>
          </a:p>
        </p:txBody>
      </p:sp>
      <p:sp>
        <p:nvSpPr>
          <p:cNvPr id="85" name="Shape 77"/>
          <p:cNvSpPr/>
          <p:nvPr/>
        </p:nvSpPr>
        <p:spPr>
          <a:xfrm>
            <a:off x="4041648" y="3877056"/>
            <a:ext cx="2651760" cy="54864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6" name="Text 78"/>
          <p:cNvSpPr txBox="1"/>
          <p:nvPr/>
        </p:nvSpPr>
        <p:spPr>
          <a:xfrm>
            <a:off x="4133088" y="3904488"/>
            <a:ext cx="2468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00D0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Antitumour activity reported in dose-finding cohorts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00D0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Mature PFS data pending</a:t>
            </a:r>
            <a:endParaRPr lang="en-US" sz="1000" dirty="0"/>
          </a:p>
        </p:txBody>
      </p:sp>
      <p:sp>
        <p:nvSpPr>
          <p:cNvPr id="87" name="Shape 79"/>
          <p:cNvSpPr/>
          <p:nvPr/>
        </p:nvSpPr>
        <p:spPr>
          <a:xfrm>
            <a:off x="6693408" y="3877056"/>
            <a:ext cx="2651760" cy="54864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8" name="Text 80"/>
          <p:cNvSpPr txBox="1"/>
          <p:nvPr/>
        </p:nvSpPr>
        <p:spPr>
          <a:xfrm>
            <a:off x="6784848" y="3904488"/>
            <a:ext cx="2468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3CBD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Ib confirmed ORR ≈29%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3CBD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III efficacy not yet reported</a:t>
            </a:r>
            <a:endParaRPr lang="en-US" sz="1000" dirty="0"/>
          </a:p>
        </p:txBody>
      </p:sp>
      <p:sp>
        <p:nvSpPr>
          <p:cNvPr id="89" name="Shape 81"/>
          <p:cNvSpPr/>
          <p:nvPr/>
        </p:nvSpPr>
        <p:spPr>
          <a:xfrm>
            <a:off x="9345168" y="3877056"/>
            <a:ext cx="2651760" cy="54864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0" name="Text 82"/>
          <p:cNvSpPr txBox="1"/>
          <p:nvPr/>
        </p:nvSpPr>
        <p:spPr>
          <a:xfrm>
            <a:off x="9436608" y="3904488"/>
            <a:ext cx="2468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F7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comparative efficacy results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F7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Prospective validation pending</a:t>
            </a:r>
            <a:endParaRPr lang="en-US" sz="1000" dirty="0"/>
          </a:p>
        </p:txBody>
      </p:sp>
      <p:sp>
        <p:nvSpPr>
          <p:cNvPr id="91" name="Shape 83"/>
          <p:cNvSpPr/>
          <p:nvPr/>
        </p:nvSpPr>
        <p:spPr>
          <a:xfrm>
            <a:off x="146304" y="4425696"/>
            <a:ext cx="1243584" cy="530352"/>
          </a:xfrm>
          <a:prstGeom prst="rect">
            <a:avLst/>
          </a:prstGeom>
          <a:solidFill>
            <a:srgbClr val="071722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92" name="Image 6" descr="/workspace/scratch/c2c68b1812f8/assets/category_icons/safet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456" y="4553712"/>
            <a:ext cx="274320" cy="274320"/>
          </a:xfrm>
          <a:prstGeom prst="rect">
            <a:avLst/>
          </a:prstGeom>
        </p:spPr>
      </p:pic>
      <p:sp>
        <p:nvSpPr>
          <p:cNvPr id="93" name="Text 84"/>
          <p:cNvSpPr txBox="1"/>
          <p:nvPr/>
        </p:nvSpPr>
        <p:spPr>
          <a:xfrm>
            <a:off x="539496" y="4425696"/>
            <a:ext cx="80467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4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safety focus</a:t>
            </a:r>
            <a:endParaRPr lang="en-US" sz="1040" dirty="0"/>
          </a:p>
        </p:txBody>
      </p:sp>
      <p:sp>
        <p:nvSpPr>
          <p:cNvPr id="94" name="Shape 85"/>
          <p:cNvSpPr/>
          <p:nvPr/>
        </p:nvSpPr>
        <p:spPr>
          <a:xfrm>
            <a:off x="1389888" y="4425696"/>
            <a:ext cx="2651760" cy="530352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5" name="Text 86"/>
          <p:cNvSpPr txBox="1"/>
          <p:nvPr/>
        </p:nvSpPr>
        <p:spPr>
          <a:xfrm>
            <a:off x="1481328" y="4453128"/>
            <a:ext cx="2468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Marrow and renal toxicity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Dysphagia: 48.6%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Long-term hematologic follow-up</a:t>
            </a:r>
            <a:endParaRPr lang="en-US" sz="1000" dirty="0"/>
          </a:p>
        </p:txBody>
      </p:sp>
      <p:sp>
        <p:nvSpPr>
          <p:cNvPr id="96" name="Shape 87"/>
          <p:cNvSpPr/>
          <p:nvPr/>
        </p:nvSpPr>
        <p:spPr>
          <a:xfrm>
            <a:off x="4041648" y="4425696"/>
            <a:ext cx="2651760" cy="530352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7" name="Text 88"/>
          <p:cNvSpPr txBox="1"/>
          <p:nvPr/>
        </p:nvSpPr>
        <p:spPr>
          <a:xfrm>
            <a:off x="4133088" y="4453128"/>
            <a:ext cx="2468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Renal uptake and marrow exposure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Dose-limiting toxicity window</a:t>
            </a:r>
            <a:endParaRPr lang="en-US" sz="1000" dirty="0"/>
          </a:p>
        </p:txBody>
      </p:sp>
      <p:sp>
        <p:nvSpPr>
          <p:cNvPr id="98" name="Shape 89"/>
          <p:cNvSpPr/>
          <p:nvPr/>
        </p:nvSpPr>
        <p:spPr>
          <a:xfrm>
            <a:off x="6693408" y="4425696"/>
            <a:ext cx="2651760" cy="530352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9" name="Text 90"/>
          <p:cNvSpPr txBox="1"/>
          <p:nvPr/>
        </p:nvSpPr>
        <p:spPr>
          <a:xfrm>
            <a:off x="6784848" y="4453128"/>
            <a:ext cx="2468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Renal, marrow and hepatic exposure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Cumulative post-¹⁷⁷Lu toxicity</a:t>
            </a:r>
            <a:endParaRPr lang="en-US" sz="1000" dirty="0"/>
          </a:p>
        </p:txBody>
      </p:sp>
      <p:sp>
        <p:nvSpPr>
          <p:cNvPr id="100" name="Shape 91"/>
          <p:cNvSpPr/>
          <p:nvPr/>
        </p:nvSpPr>
        <p:spPr>
          <a:xfrm>
            <a:off x="9345168" y="4425696"/>
            <a:ext cx="2651760" cy="530352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1" name="Text 92"/>
          <p:cNvSpPr txBox="1"/>
          <p:nvPr/>
        </p:nvSpPr>
        <p:spPr>
          <a:xfrm>
            <a:off x="9436608" y="4453128"/>
            <a:ext cx="2468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Renal and marrow dosimetry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toxicity and isotope availability</a:t>
            </a:r>
            <a:endParaRPr lang="en-US" sz="1000" dirty="0"/>
          </a:p>
        </p:txBody>
      </p:sp>
      <p:sp>
        <p:nvSpPr>
          <p:cNvPr id="102" name="Shape 93"/>
          <p:cNvSpPr/>
          <p:nvPr/>
        </p:nvSpPr>
        <p:spPr>
          <a:xfrm>
            <a:off x="146304" y="4956048"/>
            <a:ext cx="1243584" cy="365760"/>
          </a:xfrm>
          <a:prstGeom prst="rect">
            <a:avLst/>
          </a:prstGeom>
          <a:solidFill>
            <a:srgbClr val="071722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pic>
        <p:nvPicPr>
          <p:cNvPr id="103" name="Image 7" descr="/workspace/scratch/c2c68b1812f8/assets/category_icons/status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456" y="5010912"/>
            <a:ext cx="256032" cy="256032"/>
          </a:xfrm>
          <a:prstGeom prst="rect">
            <a:avLst/>
          </a:prstGeom>
        </p:spPr>
      </p:pic>
      <p:sp>
        <p:nvSpPr>
          <p:cNvPr id="104" name="Text 94"/>
          <p:cNvSpPr txBox="1"/>
          <p:nvPr/>
        </p:nvSpPr>
        <p:spPr>
          <a:xfrm>
            <a:off x="539496" y="4956048"/>
            <a:ext cx="804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040" b="1" dirty="0">
                <a:solidFill>
                  <a:srgbClr val="3CBD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</a:t>
            </a:r>
            <a:endParaRPr lang="en-US" sz="1040" dirty="0"/>
          </a:p>
        </p:txBody>
      </p:sp>
      <p:sp>
        <p:nvSpPr>
          <p:cNvPr id="105" name="Shape 95"/>
          <p:cNvSpPr/>
          <p:nvPr/>
        </p:nvSpPr>
        <p:spPr>
          <a:xfrm>
            <a:off x="1389888" y="4956048"/>
            <a:ext cx="2651760" cy="36576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6" name="Text 96"/>
          <p:cNvSpPr txBox="1"/>
          <p:nvPr/>
        </p:nvSpPr>
        <p:spPr>
          <a:xfrm>
            <a:off x="1481328" y="4983480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8DB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Active, not recruiting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8DBD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II results reported</a:t>
            </a:r>
            <a:endParaRPr lang="en-US" sz="1000" dirty="0"/>
          </a:p>
        </p:txBody>
      </p:sp>
      <p:sp>
        <p:nvSpPr>
          <p:cNvPr id="107" name="Shape 97"/>
          <p:cNvSpPr/>
          <p:nvPr/>
        </p:nvSpPr>
        <p:spPr>
          <a:xfrm>
            <a:off x="4041648" y="4956048"/>
            <a:ext cx="2651760" cy="36576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8" name="Text 98"/>
          <p:cNvSpPr txBox="1"/>
          <p:nvPr/>
        </p:nvSpPr>
        <p:spPr>
          <a:xfrm>
            <a:off x="4133088" y="4983480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D0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Phase I/IIa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D0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Expansion program ongoing</a:t>
            </a:r>
            <a:endParaRPr lang="en-US" sz="1000" dirty="0"/>
          </a:p>
        </p:txBody>
      </p:sp>
      <p:sp>
        <p:nvSpPr>
          <p:cNvPr id="109" name="Shape 99"/>
          <p:cNvSpPr/>
          <p:nvPr/>
        </p:nvSpPr>
        <p:spPr>
          <a:xfrm>
            <a:off x="6693408" y="4956048"/>
            <a:ext cx="2651760" cy="36576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0" name="Text 100"/>
          <p:cNvSpPr txBox="1"/>
          <p:nvPr/>
        </p:nvSpPr>
        <p:spPr>
          <a:xfrm>
            <a:off x="6784848" y="4983480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3CBD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III ongoing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3CBD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registration study</a:t>
            </a:r>
            <a:endParaRPr lang="en-US" sz="1000" dirty="0"/>
          </a:p>
        </p:txBody>
      </p:sp>
      <p:sp>
        <p:nvSpPr>
          <p:cNvPr id="111" name="Shape 101"/>
          <p:cNvSpPr/>
          <p:nvPr/>
        </p:nvSpPr>
        <p:spPr>
          <a:xfrm>
            <a:off x="9345168" y="4956048"/>
            <a:ext cx="2651760" cy="365760"/>
          </a:xfrm>
          <a:prstGeom prst="rect">
            <a:avLst/>
          </a:prstGeom>
          <a:solidFill>
            <a:srgbClr val="06131F"/>
          </a:solidFill>
          <a:ln w="8255">
            <a:solidFill>
              <a:srgbClr val="A38F7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2" name="Text 102"/>
          <p:cNvSpPr txBox="1"/>
          <p:nvPr/>
        </p:nvSpPr>
        <p:spPr>
          <a:xfrm>
            <a:off x="9436608" y="4983480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7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phase</a:t>
            </a:r>
            <a:endParaRPr lang="en-US" sz="10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7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Recruitment/status varies by study</a:t>
            </a:r>
            <a:endParaRPr lang="en-US" sz="1000" dirty="0"/>
          </a:p>
        </p:txBody>
      </p:sp>
      <p:sp>
        <p:nvSpPr>
          <p:cNvPr id="113" name="Shape 103"/>
          <p:cNvSpPr/>
          <p:nvPr/>
        </p:nvSpPr>
        <p:spPr>
          <a:xfrm>
            <a:off x="146304" y="5843016"/>
            <a:ext cx="11887200" cy="603504"/>
          </a:xfrm>
          <a:prstGeom prst="roundRect">
            <a:avLst>
              <a:gd name="adj" fmla="val 12121"/>
            </a:avLst>
          </a:prstGeom>
          <a:solidFill>
            <a:srgbClr val="06131F"/>
          </a:solidFill>
          <a:ln w="8255">
            <a:solidFill>
              <a:srgbClr val="FF7A0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4" name="Text 104"/>
          <p:cNvSpPr txBox="1"/>
          <p:nvPr/>
        </p:nvSpPr>
        <p:spPr>
          <a:xfrm>
            <a:off x="310896" y="5897880"/>
            <a:ext cx="5852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A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◎</a:t>
            </a:r>
            <a:endParaRPr lang="en-US" sz="3100" dirty="0"/>
          </a:p>
        </p:txBody>
      </p:sp>
      <p:sp>
        <p:nvSpPr>
          <p:cNvPr id="115" name="Text 105"/>
          <p:cNvSpPr txBox="1"/>
          <p:nvPr/>
        </p:nvSpPr>
        <p:spPr>
          <a:xfrm>
            <a:off x="987552" y="5916168"/>
            <a:ext cx="15910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50" b="1" dirty="0">
                <a:solidFill>
                  <a:srgbClr val="F6A8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TAKEAWAY:</a:t>
            </a:r>
            <a:endParaRPr lang="en-US" sz="1450" dirty="0"/>
          </a:p>
        </p:txBody>
      </p:sp>
      <p:sp>
        <p:nvSpPr>
          <p:cNvPr id="116" name="Text 106"/>
          <p:cNvSpPr txBox="1"/>
          <p:nvPr/>
        </p:nvSpPr>
        <p:spPr>
          <a:xfrm>
            <a:off x="2615184" y="5879592"/>
            <a:ext cx="9098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150" dirty="0">
                <a:solidFill>
                  <a:srgbClr val="F6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Alpha-PRRT has moved from rescue series into prospective multicentre development. Pb-212 programs now show encouraging Phase II / dose-expansion activity, while ACTION-1 is testing Ac-225 after Lu-177 PRRT in a randomized Phase III trial.</a:t>
            </a:r>
            <a:endParaRPr lang="en-US" sz="1150" dirty="0"/>
          </a:p>
        </p:txBody>
      </p:sp>
      <p:sp>
        <p:nvSpPr>
          <p:cNvPr id="117" name="Text 107"/>
          <p:cNvSpPr txBox="1"/>
          <p:nvPr/>
        </p:nvSpPr>
        <p:spPr>
          <a:xfrm>
            <a:off x="164592" y="6473952"/>
            <a:ext cx="118506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730" dirty="0">
                <a:solidFill>
                  <a:srgbClr val="B9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*Preliminary reported data; cross-trial comparisons are inappropriate. Trial status checked September 2026.  Abbreviations: DCR, disease control rate; DLT, dose-limiting toxicity; GEP-NET, gastroenteropancreatic neuroendocrine tumour; IIT, investigator-initiated trial; ORR, objective response rate; PRRT, peptide receptor radionuclide therapy; SSA, somatostatin analogue; SSTR, somatostatin receptor.</a:t>
            </a:r>
            <a:endParaRPr lang="en-US" sz="73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9B6A3EC5-FC32-4DD7-AEC2-6D1ED1C7CEC0}"/>
              </a:ext>
            </a:extLst>
          </p:cNvPr>
          <p:cNvSpPr>
            <a:spLocks noGrp="1"/>
          </p:cNvSpPr>
          <p:nvPr/>
        </p:nvSpPr>
        <p:spPr>
          <a:xfrm>
            <a:off x="285750" y="120650"/>
            <a:ext cx="116205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97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265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ALPHAMEDIX-02: PHASE 2 STUDY DESIGN AND RESULTS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74609F-F2AB-4D77-ABC9-B2B2D0D77905}"/>
              </a:ext>
            </a:extLst>
          </p:cNvPr>
          <p:cNvSpPr>
            <a:spLocks noGrp="1"/>
          </p:cNvSpPr>
          <p:nvPr/>
        </p:nvSpPr>
        <p:spPr>
          <a:xfrm>
            <a:off x="393700" y="774700"/>
            <a:ext cx="11404600" cy="1238250"/>
          </a:xfrm>
          <a:prstGeom prst="roundRect">
            <a:avLst>
              <a:gd name="adj" fmla="val 4103"/>
            </a:avLst>
          </a:prstGeom>
          <a:solidFill>
            <a:srgbClr val="0C121B"/>
          </a:solidFill>
          <a:ln w="19050">
            <a:solidFill>
              <a:srgbClr val="38BDF8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26AAC7-5197-48CB-9323-D692458112AD}"/>
              </a:ext>
            </a:extLst>
          </p:cNvPr>
          <p:cNvSpPr>
            <a:spLocks noGrp="1"/>
          </p:cNvSpPr>
          <p:nvPr/>
        </p:nvSpPr>
        <p:spPr>
          <a:xfrm>
            <a:off x="552450" y="882650"/>
            <a:ext cx="34607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618" lnSpcReduction="10000"/>
          </a:bodyPr>
          <a:lstStyle/>
          <a:p>
            <a:pPr algn="l">
              <a:defRPr sz="2550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STUDY DESIGN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FCB511-D84C-4503-A8AE-582215FA5550}"/>
              </a:ext>
            </a:extLst>
          </p:cNvPr>
          <p:cNvSpPr>
            <a:spLocks noGrp="1"/>
          </p:cNvSpPr>
          <p:nvPr/>
        </p:nvSpPr>
        <p:spPr>
          <a:xfrm>
            <a:off x="552450" y="1238250"/>
            <a:ext cx="6540500" cy="260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222" lnSpcReduction="20000"/>
          </a:bodyPr>
          <a:lstStyle/>
          <a:p>
            <a:pPr algn="l">
              <a:defRPr sz="2250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Open-label, multicentre; unresectable or metastatic SSTR+ GEP-NETs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A9C141-60D8-4FA6-9A47-9C24E1EE2EBC}"/>
              </a:ext>
            </a:extLst>
          </p:cNvPr>
          <p:cNvSpPr>
            <a:spLocks noGrp="1"/>
          </p:cNvSpPr>
          <p:nvPr/>
        </p:nvSpPr>
        <p:spPr>
          <a:xfrm>
            <a:off x="552450" y="1606550"/>
            <a:ext cx="7048500" cy="254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327" lnSpcReduction="20000"/>
          </a:bodyPr>
          <a:lstStyle/>
          <a:p>
            <a:pPr algn="l">
              <a:defRPr sz="2025" b="0">
                <a:solidFill>
                  <a:srgbClr val="BFC9D3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BFC9D3"/>
                </a:solidFill>
                <a:latin typeface="Arial"/>
                <a:ea typeface="Arial"/>
                <a:cs typeface="Arial"/>
              </a:rPr>
              <a:t>Cohort 1: RLT-naïve (N=35)    •    Cohort 2: RLT-exposed (N=26)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5DD230-03A1-4F9E-982E-AE8D136994E3}"/>
              </a:ext>
            </a:extLst>
          </p:cNvPr>
          <p:cNvSpPr>
            <a:spLocks noGrp="1"/>
          </p:cNvSpPr>
          <p:nvPr/>
        </p:nvSpPr>
        <p:spPr>
          <a:xfrm>
            <a:off x="7734300" y="914400"/>
            <a:ext cx="12700" cy="939800"/>
          </a:xfrm>
          <a:prstGeom prst="rect">
            <a:avLst/>
          </a:prstGeom>
          <a:solidFill>
            <a:srgbClr val="38BDF8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2028CF-FEE0-448F-866A-03D8E9C8AE4F}"/>
              </a:ext>
            </a:extLst>
          </p:cNvPr>
          <p:cNvSpPr>
            <a:spLocks noGrp="1"/>
          </p:cNvSpPr>
          <p:nvPr/>
        </p:nvSpPr>
        <p:spPr>
          <a:xfrm>
            <a:off x="7937500" y="1022350"/>
            <a:ext cx="3619500" cy="349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defRPr sz="2775" b="1">
                <a:solidFill>
                  <a:srgbClr val="FFD54A"/>
                </a:solidFill>
                <a:latin typeface="Arial"/>
                <a:ea typeface="Arial"/>
                <a:cs typeface="Arial"/>
              </a:defRPr>
            </a:pPr>
            <a:r>
              <a:rPr sz="1850" b="1">
                <a:solidFill>
                  <a:srgbClr val="FFD54A"/>
                </a:solidFill>
                <a:latin typeface="Arial"/>
                <a:ea typeface="Arial"/>
                <a:cs typeface="Arial"/>
              </a:rPr>
              <a:t>²¹²Pb-DOTAMTATE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AF1A00-F0DD-4FAC-A1F9-203D8AD654E5}"/>
              </a:ext>
            </a:extLst>
          </p:cNvPr>
          <p:cNvSpPr>
            <a:spLocks noGrp="1"/>
          </p:cNvSpPr>
          <p:nvPr/>
        </p:nvSpPr>
        <p:spPr>
          <a:xfrm>
            <a:off x="7937500" y="1416050"/>
            <a:ext cx="3619500" cy="254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476" lnSpcReduction="20000"/>
          </a:bodyPr>
          <a:lstStyle/>
          <a:p>
            <a:pPr algn="ctr">
              <a:defRPr sz="2100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40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67.6 μCi/kg every 8 weeks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28924A-9272-47BA-ABBA-30BD5FAE5FB2}"/>
              </a:ext>
            </a:extLst>
          </p:cNvPr>
          <p:cNvSpPr>
            <a:spLocks noGrp="1"/>
          </p:cNvSpPr>
          <p:nvPr/>
        </p:nvSpPr>
        <p:spPr>
          <a:xfrm>
            <a:off x="7937500" y="1689100"/>
            <a:ext cx="3619500" cy="215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205" lnSpcReduction="20000"/>
          </a:bodyPr>
          <a:lstStyle/>
          <a:p>
            <a:pPr algn="ctr">
              <a:defRPr sz="1950" b="0">
                <a:solidFill>
                  <a:srgbClr val="BFC9D3"/>
                </a:solidFill>
                <a:latin typeface="Arial"/>
                <a:ea typeface="Arial"/>
                <a:cs typeface="Arial"/>
              </a:defRPr>
            </a:pPr>
            <a:r>
              <a:rPr sz="1300">
                <a:solidFill>
                  <a:srgbClr val="BFC9D3"/>
                </a:solidFill>
                <a:latin typeface="Arial"/>
                <a:ea typeface="Arial"/>
                <a:cs typeface="Arial"/>
              </a:rPr>
              <a:t>Up to 4 doses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1B9713-EC26-4449-95DF-B3CD0603DC65}"/>
              </a:ext>
            </a:extLst>
          </p:cNvPr>
          <p:cNvSpPr>
            <a:spLocks noGrp="1"/>
          </p:cNvSpPr>
          <p:nvPr/>
        </p:nvSpPr>
        <p:spPr>
          <a:xfrm>
            <a:off x="374650" y="2127250"/>
            <a:ext cx="36512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ctr">
              <a:defRPr sz="2400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60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COHORT 1: OBJECTIVE RESPONSE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16755F-94A1-4692-A150-60BA685D6518}"/>
              </a:ext>
            </a:extLst>
          </p:cNvPr>
          <p:cNvSpPr>
            <a:spLocks noGrp="1"/>
          </p:cNvSpPr>
          <p:nvPr/>
        </p:nvSpPr>
        <p:spPr>
          <a:xfrm>
            <a:off x="4254500" y="2127250"/>
            <a:ext cx="36576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ctr">
              <a:defRPr sz="2400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60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PROGRESSION-FREE SURVIVAL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D205CE-ADF8-4307-979E-8A57FE505940}"/>
              </a:ext>
            </a:extLst>
          </p:cNvPr>
          <p:cNvSpPr>
            <a:spLocks noGrp="1"/>
          </p:cNvSpPr>
          <p:nvPr/>
        </p:nvSpPr>
        <p:spPr>
          <a:xfrm>
            <a:off x="8147050" y="2127250"/>
            <a:ext cx="36576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ctr">
              <a:defRPr sz="2400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60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OVERALL SURVIVAL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2B31C2-84BF-40BB-878A-47D088E67233}"/>
              </a:ext>
            </a:extLst>
          </p:cNvPr>
          <p:cNvSpPr>
            <a:spLocks noGrp="1"/>
          </p:cNvSpPr>
          <p:nvPr/>
        </p:nvSpPr>
        <p:spPr>
          <a:xfrm>
            <a:off x="431800" y="2482850"/>
            <a:ext cx="3511550" cy="2520950"/>
          </a:xfrm>
          <a:prstGeom prst="rect">
            <a:avLst/>
          </a:prstGeom>
          <a:solidFill>
            <a:srgbClr val="FFFFFF"/>
          </a:solidFill>
          <a:ln w="19050">
            <a:solidFill>
              <a:srgbClr val="38BDF8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E8B724-536A-4EEA-AD18-C9E230E383DF}"/>
              </a:ext>
            </a:extLst>
          </p:cNvPr>
          <p:cNvSpPr>
            <a:spLocks noGrp="1"/>
          </p:cNvSpPr>
          <p:nvPr/>
        </p:nvSpPr>
        <p:spPr>
          <a:xfrm>
            <a:off x="4279900" y="2482850"/>
            <a:ext cx="3638550" cy="2520950"/>
          </a:xfrm>
          <a:prstGeom prst="rect">
            <a:avLst/>
          </a:prstGeom>
          <a:solidFill>
            <a:srgbClr val="FFFFFF"/>
          </a:solidFill>
          <a:ln w="19050">
            <a:solidFill>
              <a:srgbClr val="38BDF8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D58020-E094-40D4-B5D6-935063EFBF2A}"/>
              </a:ext>
            </a:extLst>
          </p:cNvPr>
          <p:cNvSpPr>
            <a:spLocks noGrp="1"/>
          </p:cNvSpPr>
          <p:nvPr/>
        </p:nvSpPr>
        <p:spPr>
          <a:xfrm>
            <a:off x="8166100" y="2482850"/>
            <a:ext cx="3619500" cy="2520950"/>
          </a:xfrm>
          <a:prstGeom prst="rect">
            <a:avLst/>
          </a:prstGeom>
          <a:solidFill>
            <a:srgbClr val="FFFFFF"/>
          </a:solidFill>
          <a:ln w="19050">
            <a:solidFill>
              <a:srgbClr val="38BDF8"/>
            </a:solidFill>
          </a:ln>
        </p:spPr>
        <p:txBody>
          <a:bodyPr/>
          <a:lstStyle/>
          <a:p>
            <a:endParaRPr lang="en-CA" sz="1200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82600" y="2601578"/>
            <a:ext cx="3409950" cy="228349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330700" y="2563334"/>
            <a:ext cx="3536950" cy="235363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216900" y="2586636"/>
            <a:ext cx="3517900" cy="230702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E98D187-6442-4AD3-8F44-03E47F1F2B80}"/>
              </a:ext>
            </a:extLst>
          </p:cNvPr>
          <p:cNvSpPr>
            <a:spLocks noGrp="1"/>
          </p:cNvSpPr>
          <p:nvPr/>
        </p:nvSpPr>
        <p:spPr>
          <a:xfrm>
            <a:off x="444500" y="5137150"/>
            <a:ext cx="3429000" cy="241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026" lnSpcReduction="20000"/>
          </a:bodyPr>
          <a:lstStyle/>
          <a:p>
            <a:pPr algn="ctr">
              <a:defRPr sz="1950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30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INVESTIGATOR-ASSESSED RESPONSE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42649D-A28D-4E56-9FC1-4435412C19EE}"/>
              </a:ext>
            </a:extLst>
          </p:cNvPr>
          <p:cNvSpPr>
            <a:spLocks noGrp="1"/>
          </p:cNvSpPr>
          <p:nvPr/>
        </p:nvSpPr>
        <p:spPr>
          <a:xfrm>
            <a:off x="444500" y="540385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ctr">
              <a:defRPr sz="2775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85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ORR 60.0%  •  DCR 94.3%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AD32F6-7996-4124-AB7F-9C2F65748307}"/>
              </a:ext>
            </a:extLst>
          </p:cNvPr>
          <p:cNvSpPr>
            <a:spLocks noGrp="1"/>
          </p:cNvSpPr>
          <p:nvPr/>
        </p:nvSpPr>
        <p:spPr>
          <a:xfrm>
            <a:off x="444500" y="5759450"/>
            <a:ext cx="3429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ctr">
              <a:defRPr sz="2025" b="1">
                <a:solidFill>
                  <a:srgbClr val="FFD54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D54A"/>
                </a:solidFill>
                <a:latin typeface="Arial"/>
                <a:ea typeface="Arial"/>
                <a:cs typeface="Arial"/>
              </a:rPr>
              <a:t>DoR ≥24 mo: 71.9% of responders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FC1FF8-2F50-428D-B660-B4CFB1DB35A6}"/>
              </a:ext>
            </a:extLst>
          </p:cNvPr>
          <p:cNvSpPr>
            <a:spLocks noGrp="1"/>
          </p:cNvSpPr>
          <p:nvPr/>
        </p:nvSpPr>
        <p:spPr>
          <a:xfrm>
            <a:off x="4298950" y="5137150"/>
            <a:ext cx="3568700" cy="241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654" lnSpcReduction="20000"/>
          </a:bodyPr>
          <a:lstStyle/>
          <a:p>
            <a:pPr algn="ctr">
              <a:defRPr sz="202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36-MONTH PFS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47BED9E-34FC-4CCD-A854-82EC04485956}"/>
              </a:ext>
            </a:extLst>
          </p:cNvPr>
          <p:cNvSpPr>
            <a:spLocks noGrp="1"/>
          </p:cNvSpPr>
          <p:nvPr/>
        </p:nvSpPr>
        <p:spPr>
          <a:xfrm>
            <a:off x="4298950" y="5410200"/>
            <a:ext cx="3568700" cy="368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585" lnSpcReduction="20000"/>
          </a:bodyPr>
          <a:lstStyle/>
          <a:p>
            <a:pPr algn="ctr">
              <a:defRPr sz="3825" b="1">
                <a:solidFill>
                  <a:srgbClr val="FFD5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D54A"/>
                </a:solidFill>
                <a:latin typeface="Arial"/>
                <a:ea typeface="Arial"/>
                <a:cs typeface="Arial"/>
              </a:rPr>
              <a:t>72.3%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B9768F4-8565-4CB0-9327-EE88B69E9567}"/>
              </a:ext>
            </a:extLst>
          </p:cNvPr>
          <p:cNvSpPr>
            <a:spLocks noGrp="1"/>
          </p:cNvSpPr>
          <p:nvPr/>
        </p:nvSpPr>
        <p:spPr>
          <a:xfrm>
            <a:off x="4298950" y="5803900"/>
            <a:ext cx="3568700" cy="234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568" lnSpcReduction="20000"/>
          </a:bodyPr>
          <a:lstStyle/>
          <a:p>
            <a:pPr algn="ctr">
              <a:defRPr sz="2025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FAFAFC"/>
                </a:solidFill>
                <a:latin typeface="Arial"/>
                <a:ea typeface="Arial"/>
                <a:cs typeface="Arial"/>
              </a:rPr>
              <a:t>95% CI 53.3–84.5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80DAC2-B47D-4DF1-8A71-AC3165F85F95}"/>
              </a:ext>
            </a:extLst>
          </p:cNvPr>
          <p:cNvSpPr>
            <a:spLocks noGrp="1"/>
          </p:cNvSpPr>
          <p:nvPr/>
        </p:nvSpPr>
        <p:spPr>
          <a:xfrm>
            <a:off x="8178800" y="5137150"/>
            <a:ext cx="3568700" cy="241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654" lnSpcReduction="20000"/>
          </a:bodyPr>
          <a:lstStyle/>
          <a:p>
            <a:pPr algn="ctr">
              <a:defRPr sz="202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36-MONTH OS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B1DFD6-8950-40D7-9C4C-94A53BFC314C}"/>
              </a:ext>
            </a:extLst>
          </p:cNvPr>
          <p:cNvSpPr>
            <a:spLocks noGrp="1"/>
          </p:cNvSpPr>
          <p:nvPr/>
        </p:nvSpPr>
        <p:spPr>
          <a:xfrm>
            <a:off x="8178800" y="5410200"/>
            <a:ext cx="3568700" cy="368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585" lnSpcReduction="20000"/>
          </a:bodyPr>
          <a:lstStyle/>
          <a:p>
            <a:pPr algn="ctr">
              <a:defRPr sz="3825" b="1">
                <a:solidFill>
                  <a:srgbClr val="FFD5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D54A"/>
                </a:solidFill>
                <a:latin typeface="Arial"/>
                <a:ea typeface="Arial"/>
                <a:cs typeface="Arial"/>
              </a:rPr>
              <a:t>88.2%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A6B6A38-607F-4C23-A210-72A9A75E0CDC}"/>
              </a:ext>
            </a:extLst>
          </p:cNvPr>
          <p:cNvSpPr>
            <a:spLocks noGrp="1"/>
          </p:cNvSpPr>
          <p:nvPr/>
        </p:nvSpPr>
        <p:spPr>
          <a:xfrm>
            <a:off x="8178800" y="5803900"/>
            <a:ext cx="3568700" cy="234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568" lnSpcReduction="20000"/>
          </a:bodyPr>
          <a:lstStyle/>
          <a:p>
            <a:pPr algn="ctr">
              <a:defRPr sz="2025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FAFAFC"/>
                </a:solidFill>
                <a:latin typeface="Arial"/>
                <a:ea typeface="Arial"/>
                <a:cs typeface="Arial"/>
              </a:rPr>
              <a:t>95% CI 71.5–95.4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0BEAFF1-BDDB-4B37-B5A8-1997F7615458}"/>
              </a:ext>
            </a:extLst>
          </p:cNvPr>
          <p:cNvSpPr>
            <a:spLocks noGrp="1"/>
          </p:cNvSpPr>
          <p:nvPr/>
        </p:nvSpPr>
        <p:spPr>
          <a:xfrm>
            <a:off x="412750" y="6172200"/>
            <a:ext cx="11366500" cy="12700"/>
          </a:xfrm>
          <a:prstGeom prst="rect">
            <a:avLst/>
          </a:prstGeom>
          <a:solidFill>
            <a:srgbClr val="38BDF8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EA491C7-F9EB-4DBD-942C-40312BD1CAF4}"/>
              </a:ext>
            </a:extLst>
          </p:cNvPr>
          <p:cNvSpPr>
            <a:spLocks noGrp="1"/>
          </p:cNvSpPr>
          <p:nvPr/>
        </p:nvSpPr>
        <p:spPr>
          <a:xfrm>
            <a:off x="476250" y="6286500"/>
            <a:ext cx="11239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BFC9D3"/>
                </a:solidFill>
                <a:latin typeface="Arial"/>
                <a:ea typeface="Arial"/>
                <a:cs typeface="Arial"/>
              </a:defRPr>
            </a:pPr>
            <a:r>
              <a:rPr sz="1250" b="1">
                <a:solidFill>
                  <a:srgbClr val="BFC9D3"/>
                </a:solidFill>
                <a:latin typeface="Arial"/>
                <a:ea typeface="Arial"/>
                <a:cs typeface="Arial"/>
              </a:rPr>
              <a:t>BICR: ORR 57.1%  •  DCR 85.7%  •  36-month PFS 63.3% (95% CI 40.3–79.4)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AC05E4-EB98-4546-82CA-154A2854358A}"/>
              </a:ext>
            </a:extLst>
          </p:cNvPr>
          <p:cNvSpPr>
            <a:spLocks noGrp="1"/>
          </p:cNvSpPr>
          <p:nvPr/>
        </p:nvSpPr>
        <p:spPr>
          <a:xfrm>
            <a:off x="476250" y="6578600"/>
            <a:ext cx="11239500" cy="184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9484" lnSpcReduction="20000"/>
          </a:bodyPr>
          <a:lstStyle/>
          <a:p>
            <a:pPr algn="ctr">
              <a:defRPr sz="1575" b="0">
                <a:solidFill>
                  <a:srgbClr val="BFC9D3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BFC9D3"/>
                </a:solidFill>
                <a:latin typeface="Arial"/>
                <a:ea typeface="Arial"/>
                <a:cs typeface="Arial"/>
              </a:rPr>
              <a:t>Cohort 1 outcomes shown. BICR = blinded independent central review; DoR = duration of response.</a:t>
            </a:r>
          </a:p>
        </p:txBody>
      </p:sp>
    </p:spTree>
    <p:extLst>
      <p:ext uri="{BB962C8B-B14F-4D97-AF65-F5344CB8AC3E}">
        <p14:creationId xmlns:p14="http://schemas.microsoft.com/office/powerpoint/2010/main" val="745314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2A6DEA08-9468-497A-95C3-5143917CF234}"/>
              </a:ext>
            </a:extLst>
          </p:cNvPr>
          <p:cNvSpPr>
            <a:spLocks noGrp="1"/>
          </p:cNvSpPr>
          <p:nvPr/>
        </p:nvSpPr>
        <p:spPr>
          <a:xfrm>
            <a:off x="330200" y="142240"/>
            <a:ext cx="11531600" cy="467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defRPr sz="4800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256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²¹²Pb-VMT-α-NET STUDY: DESIGN, EXPOSURE AND RESPONSE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E18B7A-CF22-401C-A7BC-73FE4EE6F813}"/>
              </a:ext>
            </a:extLst>
          </p:cNvPr>
          <p:cNvSpPr>
            <a:spLocks noGrp="1"/>
          </p:cNvSpPr>
          <p:nvPr/>
        </p:nvSpPr>
        <p:spPr>
          <a:xfrm>
            <a:off x="375920" y="726440"/>
            <a:ext cx="6863080" cy="2270760"/>
          </a:xfrm>
          <a:prstGeom prst="roundRect">
            <a:avLst>
              <a:gd name="adj" fmla="val 1790"/>
            </a:avLst>
          </a:prstGeom>
          <a:solidFill>
            <a:srgbClr val="0C121B"/>
          </a:solidFill>
          <a:ln w="19050">
            <a:solidFill>
              <a:srgbClr val="38BDF8"/>
            </a:solidFill>
          </a:ln>
        </p:spPr>
        <p:txBody>
          <a:bodyPr/>
          <a:lstStyle/>
          <a:p>
            <a:endParaRPr lang="en-CA" sz="96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88E8444-E23B-4C89-AED7-5B2F39E746FF}"/>
              </a:ext>
            </a:extLst>
          </p:cNvPr>
          <p:cNvSpPr>
            <a:spLocks noGrp="1"/>
          </p:cNvSpPr>
          <p:nvPr/>
        </p:nvSpPr>
        <p:spPr>
          <a:xfrm>
            <a:off x="7366000" y="726440"/>
            <a:ext cx="4445000" cy="2270760"/>
          </a:xfrm>
          <a:prstGeom prst="roundRect">
            <a:avLst>
              <a:gd name="adj" fmla="val 1790"/>
            </a:avLst>
          </a:prstGeom>
          <a:solidFill>
            <a:srgbClr val="0C121B"/>
          </a:solidFill>
          <a:ln w="19050">
            <a:solidFill>
              <a:srgbClr val="38BDF8"/>
            </a:solidFill>
          </a:ln>
        </p:spPr>
        <p:txBody>
          <a:bodyPr/>
          <a:lstStyle/>
          <a:p>
            <a:endParaRPr lang="en-CA" sz="96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F87243-A31E-47B9-A4CF-2F9F291EB586}"/>
              </a:ext>
            </a:extLst>
          </p:cNvPr>
          <p:cNvSpPr>
            <a:spLocks noGrp="1"/>
          </p:cNvSpPr>
          <p:nvPr/>
        </p:nvSpPr>
        <p:spPr>
          <a:xfrm>
            <a:off x="533400" y="838200"/>
            <a:ext cx="6502400" cy="284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922" lnSpcReduction="20000"/>
          </a:bodyPr>
          <a:lstStyle/>
          <a:p>
            <a:pPr algn="l">
              <a:defRPr sz="322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72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STUDY DESIGN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703F9D-CEF3-4031-BFF8-52831B93B0A5}"/>
              </a:ext>
            </a:extLst>
          </p:cNvPr>
          <p:cNvSpPr>
            <a:spLocks noGrp="1"/>
          </p:cNvSpPr>
          <p:nvPr/>
        </p:nvSpPr>
        <p:spPr>
          <a:xfrm>
            <a:off x="533400" y="1153160"/>
            <a:ext cx="6350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2230" lnSpcReduction="20000"/>
          </a:bodyPr>
          <a:lstStyle/>
          <a:p>
            <a:pPr algn="l">
              <a:defRPr sz="2775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48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BOIN-12 dose finding → RP2D expansion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1B7584-830F-407E-AF01-013D2686B6D0}"/>
              </a:ext>
            </a:extLst>
          </p:cNvPr>
          <p:cNvSpPr>
            <a:spLocks noGrp="1"/>
          </p:cNvSpPr>
          <p:nvPr/>
        </p:nvSpPr>
        <p:spPr>
          <a:xfrm>
            <a:off x="533400" y="1447800"/>
            <a:ext cx="6299200" cy="35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0" lnSpcReduction="10000"/>
          </a:bodyPr>
          <a:lstStyle/>
          <a:p>
            <a:pPr algn="l">
              <a:defRPr sz="2025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080">
                <a:solidFill>
                  <a:srgbClr val="FAFAFC"/>
                </a:solidFill>
                <a:latin typeface="Arial"/>
                <a:ea typeface="Arial"/>
                <a:cs typeface="Arial"/>
              </a:rPr>
              <a:t>Population: progressive, advanced/unresectable or metastatic NETs; PRRT-naïve; SSTR2 PET/CT–avid disease in ≥1 lesion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7595E8-83BA-4B17-9176-F3157D316F3E}"/>
              </a:ext>
            </a:extLst>
          </p:cNvPr>
          <p:cNvSpPr>
            <a:spLocks noGrp="1"/>
          </p:cNvSpPr>
          <p:nvPr/>
        </p:nvSpPr>
        <p:spPr>
          <a:xfrm>
            <a:off x="533400" y="1854200"/>
            <a:ext cx="6299200" cy="299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31"/>
          </a:bodyPr>
          <a:lstStyle/>
          <a:p>
            <a:pPr algn="l">
              <a:defRPr sz="2025" b="1">
                <a:solidFill>
                  <a:srgbClr val="FFD54A"/>
                </a:solidFill>
                <a:latin typeface="Arial"/>
                <a:ea typeface="Arial"/>
                <a:cs typeface="Arial"/>
              </a:defRPr>
            </a:pPr>
            <a:r>
              <a:rPr sz="1080" b="1">
                <a:solidFill>
                  <a:srgbClr val="FFD54A"/>
                </a:solidFill>
                <a:latin typeface="Arial"/>
                <a:ea typeface="Arial"/>
                <a:cs typeface="Arial"/>
              </a:rPr>
              <a:t>C1 2.5 mCi ×4 (n=2)   •   C2 5 mCi ×4 (n=7; 46 including added slots)   •   C3 6 mCi ×4 (n=8; opened June 2025)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93DF91-B4DE-4CE6-9ECE-747CEC0AE8AB}"/>
              </a:ext>
            </a:extLst>
          </p:cNvPr>
          <p:cNvSpPr>
            <a:spLocks noGrp="1"/>
          </p:cNvSpPr>
          <p:nvPr/>
        </p:nvSpPr>
        <p:spPr>
          <a:xfrm>
            <a:off x="533400" y="2199640"/>
            <a:ext cx="6299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4952" lnSpcReduction="20000"/>
          </a:bodyPr>
          <a:lstStyle/>
          <a:p>
            <a:pPr algn="l">
              <a:defRPr sz="1950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1040">
                <a:solidFill>
                  <a:srgbClr val="C3CDD8"/>
                </a:solidFill>
                <a:latin typeface="Arial"/>
                <a:ea typeface="Arial"/>
                <a:cs typeface="Arial"/>
              </a:rPr>
              <a:t>Optional C4: up to 8 patients, dose TBD; intermediate or de-escalated doses possible. FDA interaction precedes the next cohort.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115856-3D8F-409E-880B-878585CA7995}"/>
              </a:ext>
            </a:extLst>
          </p:cNvPr>
          <p:cNvSpPr>
            <a:spLocks noGrp="1"/>
          </p:cNvSpPr>
          <p:nvPr/>
        </p:nvSpPr>
        <p:spPr>
          <a:xfrm>
            <a:off x="533400" y="2555240"/>
            <a:ext cx="6299200" cy="198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5741" lnSpcReduction="20000"/>
          </a:bodyPr>
          <a:lstStyle/>
          <a:p>
            <a:pPr algn="l">
              <a:defRPr sz="2025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08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Expansion: RP2D ×4 in GEP-NETs, bronchial NETs and pheo/paraganglioma.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D0D814-FB7A-42D6-97E8-0D8CDF17BE83}"/>
              </a:ext>
            </a:extLst>
          </p:cNvPr>
          <p:cNvSpPr>
            <a:spLocks noGrp="1"/>
          </p:cNvSpPr>
          <p:nvPr/>
        </p:nvSpPr>
        <p:spPr>
          <a:xfrm>
            <a:off x="533400" y="2799080"/>
            <a:ext cx="62992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2273" lnSpcReduction="20000"/>
          </a:bodyPr>
          <a:lstStyle/>
          <a:p>
            <a:pPr algn="l">
              <a:defRPr sz="1650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880">
                <a:solidFill>
                  <a:srgbClr val="C3CDD8"/>
                </a:solidFill>
                <a:latin typeface="Arial"/>
                <a:ea typeface="Arial"/>
                <a:cs typeface="Arial"/>
              </a:rPr>
              <a:t>Primary: safety/tolerability, RP2D, ORR, dosimetry   •   Secondary: ORR, BOR, DoR, PFS, OS, PK   •   ²⁰³Pb dosimetry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DD91FB-1F3A-46B6-86E9-AA0FD081A3C6}"/>
              </a:ext>
            </a:extLst>
          </p:cNvPr>
          <p:cNvSpPr>
            <a:spLocks noGrp="1"/>
          </p:cNvSpPr>
          <p:nvPr/>
        </p:nvSpPr>
        <p:spPr>
          <a:xfrm>
            <a:off x="7508240" y="838200"/>
            <a:ext cx="4140200" cy="279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083" lnSpcReduction="20000"/>
          </a:bodyPr>
          <a:lstStyle/>
          <a:p>
            <a:pPr algn="l">
              <a:defRPr sz="3000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60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EXPOSURE AND FOLLOW-UP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6FBCCB-6006-4DEE-BECD-E8B38FC3E2AA}"/>
              </a:ext>
            </a:extLst>
          </p:cNvPr>
          <p:cNvSpPr>
            <a:spLocks noGrp="1"/>
          </p:cNvSpPr>
          <p:nvPr/>
        </p:nvSpPr>
        <p:spPr>
          <a:xfrm>
            <a:off x="7508240" y="1117600"/>
            <a:ext cx="4140200" cy="2184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46" lnSpcReduction="10000"/>
          </a:bodyPr>
          <a:lstStyle/>
          <a:p>
            <a:pPr algn="l">
              <a:defRPr sz="2025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08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55 treated  •  30 (55%) received 4 doses  •  median follow-up 28 wk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EA958F-D0D3-4B1D-8F83-1C4DD4A9B3F5}"/>
              </a:ext>
            </a:extLst>
          </p:cNvPr>
          <p:cNvSpPr>
            <a:spLocks noGrp="1"/>
          </p:cNvSpPr>
          <p:nvPr/>
        </p:nvSpPr>
        <p:spPr>
          <a:xfrm>
            <a:off x="7594600" y="1397000"/>
            <a:ext cx="695960" cy="1879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20000"/>
          </a:bodyPr>
          <a:lstStyle/>
          <a:p>
            <a:endParaRPr sz="96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5F39D4-E36A-4DF6-948A-3F8B1D9676F1}"/>
              </a:ext>
            </a:extLst>
          </p:cNvPr>
          <p:cNvSpPr>
            <a:spLocks noGrp="1"/>
          </p:cNvSpPr>
          <p:nvPr/>
        </p:nvSpPr>
        <p:spPr>
          <a:xfrm>
            <a:off x="8290560" y="1397000"/>
            <a:ext cx="695960" cy="1879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157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84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C1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C852A0-8184-4489-BC1B-84B25BBFBB2B}"/>
              </a:ext>
            </a:extLst>
          </p:cNvPr>
          <p:cNvSpPr>
            <a:spLocks noGrp="1"/>
          </p:cNvSpPr>
          <p:nvPr/>
        </p:nvSpPr>
        <p:spPr>
          <a:xfrm>
            <a:off x="8986520" y="1397000"/>
            <a:ext cx="695960" cy="1879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157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84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C2 ≥9mo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5B3711-F3D8-414E-8002-CDAEBA79FBB8}"/>
              </a:ext>
            </a:extLst>
          </p:cNvPr>
          <p:cNvSpPr>
            <a:spLocks noGrp="1"/>
          </p:cNvSpPr>
          <p:nvPr/>
        </p:nvSpPr>
        <p:spPr>
          <a:xfrm>
            <a:off x="9682480" y="1397000"/>
            <a:ext cx="695960" cy="1879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157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84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C2 &lt;9mo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ADC2A4-FCCB-46F4-B6D3-366AC9A50301}"/>
              </a:ext>
            </a:extLst>
          </p:cNvPr>
          <p:cNvSpPr>
            <a:spLocks noGrp="1"/>
          </p:cNvSpPr>
          <p:nvPr/>
        </p:nvSpPr>
        <p:spPr>
          <a:xfrm>
            <a:off x="10378440" y="1397000"/>
            <a:ext cx="695960" cy="1879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157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84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C3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2713FE-25A9-4DA4-AD3B-9E84910128B9}"/>
              </a:ext>
            </a:extLst>
          </p:cNvPr>
          <p:cNvSpPr>
            <a:spLocks noGrp="1"/>
          </p:cNvSpPr>
          <p:nvPr/>
        </p:nvSpPr>
        <p:spPr>
          <a:xfrm>
            <a:off x="11074400" y="1397000"/>
            <a:ext cx="695960" cy="1879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ctr">
              <a:defRPr sz="157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84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All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CC7E66-1BC7-4F8F-BCE3-08B61CF60EB5}"/>
              </a:ext>
            </a:extLst>
          </p:cNvPr>
          <p:cNvSpPr>
            <a:spLocks noGrp="1"/>
          </p:cNvSpPr>
          <p:nvPr/>
        </p:nvSpPr>
        <p:spPr>
          <a:xfrm>
            <a:off x="7589520" y="1590040"/>
            <a:ext cx="4175760" cy="5080"/>
          </a:xfrm>
          <a:prstGeom prst="rect">
            <a:avLst/>
          </a:prstGeom>
          <a:solidFill>
            <a:srgbClr val="37536A"/>
          </a:solidFill>
          <a:ln w="0">
            <a:noFill/>
          </a:ln>
        </p:spPr>
        <p:txBody>
          <a:bodyPr/>
          <a:lstStyle/>
          <a:p>
            <a:endParaRPr lang="en-CA" sz="96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9FD63B-0443-4D88-8802-84C2C07CD9F4}"/>
              </a:ext>
            </a:extLst>
          </p:cNvPr>
          <p:cNvSpPr>
            <a:spLocks noGrp="1"/>
          </p:cNvSpPr>
          <p:nvPr/>
        </p:nvSpPr>
        <p:spPr>
          <a:xfrm>
            <a:off x="7594600" y="160020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C3CDD8"/>
                </a:solidFill>
                <a:latin typeface="Arial"/>
                <a:ea typeface="Arial"/>
                <a:cs typeface="Arial"/>
              </a:rPr>
              <a:t>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F53392-4ACC-42AC-8271-6B7E7C85A637}"/>
              </a:ext>
            </a:extLst>
          </p:cNvPr>
          <p:cNvSpPr>
            <a:spLocks noGrp="1"/>
          </p:cNvSpPr>
          <p:nvPr/>
        </p:nvSpPr>
        <p:spPr>
          <a:xfrm>
            <a:off x="8290560" y="160020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892FFE-6080-4162-8339-15FBAE5EC99B}"/>
              </a:ext>
            </a:extLst>
          </p:cNvPr>
          <p:cNvSpPr>
            <a:spLocks noGrp="1"/>
          </p:cNvSpPr>
          <p:nvPr/>
        </p:nvSpPr>
        <p:spPr>
          <a:xfrm>
            <a:off x="8986520" y="160020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D40788-593A-450F-B533-EC7A4CE9C9D0}"/>
              </a:ext>
            </a:extLst>
          </p:cNvPr>
          <p:cNvSpPr>
            <a:spLocks noGrp="1"/>
          </p:cNvSpPr>
          <p:nvPr/>
        </p:nvSpPr>
        <p:spPr>
          <a:xfrm>
            <a:off x="9682480" y="160020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22973D-56E1-42AB-9D16-574FF8200E94}"/>
              </a:ext>
            </a:extLst>
          </p:cNvPr>
          <p:cNvSpPr>
            <a:spLocks noGrp="1"/>
          </p:cNvSpPr>
          <p:nvPr/>
        </p:nvSpPr>
        <p:spPr>
          <a:xfrm>
            <a:off x="10378440" y="160020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7C676B8-B84D-45A5-8B0D-B1C6332BC0C4}"/>
              </a:ext>
            </a:extLst>
          </p:cNvPr>
          <p:cNvSpPr>
            <a:spLocks noGrp="1"/>
          </p:cNvSpPr>
          <p:nvPr/>
        </p:nvSpPr>
        <p:spPr>
          <a:xfrm>
            <a:off x="11074400" y="160020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55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AD1A1C-6475-4B0D-AEB4-80FF8738945D}"/>
              </a:ext>
            </a:extLst>
          </p:cNvPr>
          <p:cNvSpPr>
            <a:spLocks noGrp="1"/>
          </p:cNvSpPr>
          <p:nvPr/>
        </p:nvSpPr>
        <p:spPr>
          <a:xfrm>
            <a:off x="7589520" y="1788160"/>
            <a:ext cx="4175760" cy="5080"/>
          </a:xfrm>
          <a:prstGeom prst="rect">
            <a:avLst/>
          </a:prstGeom>
          <a:solidFill>
            <a:srgbClr val="37536A"/>
          </a:solidFill>
          <a:ln w="0">
            <a:noFill/>
          </a:ln>
        </p:spPr>
        <p:txBody>
          <a:bodyPr/>
          <a:lstStyle/>
          <a:p>
            <a:endParaRPr lang="en-CA" sz="96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48B5B8-B069-4CA0-A106-6DACF346BB62}"/>
              </a:ext>
            </a:extLst>
          </p:cNvPr>
          <p:cNvSpPr>
            <a:spLocks noGrp="1"/>
          </p:cNvSpPr>
          <p:nvPr/>
        </p:nvSpPr>
        <p:spPr>
          <a:xfrm>
            <a:off x="7594600" y="179832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C3CDD8"/>
                </a:solidFill>
                <a:latin typeface="Arial"/>
                <a:ea typeface="Arial"/>
                <a:cs typeface="Arial"/>
              </a:rPr>
              <a:t>1 dose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5889EC-4FE3-40C0-A4D5-D7618AF704AD}"/>
              </a:ext>
            </a:extLst>
          </p:cNvPr>
          <p:cNvSpPr>
            <a:spLocks noGrp="1"/>
          </p:cNvSpPr>
          <p:nvPr/>
        </p:nvSpPr>
        <p:spPr>
          <a:xfrm>
            <a:off x="8290560" y="179832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B0ACDF-ECB1-48DB-887D-14F939048742}"/>
              </a:ext>
            </a:extLst>
          </p:cNvPr>
          <p:cNvSpPr>
            <a:spLocks noGrp="1"/>
          </p:cNvSpPr>
          <p:nvPr/>
        </p:nvSpPr>
        <p:spPr>
          <a:xfrm>
            <a:off x="8986520" y="179832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3 (13%)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11D16F8-FCAC-4B19-BEAF-84DCBFDF9581}"/>
              </a:ext>
            </a:extLst>
          </p:cNvPr>
          <p:cNvSpPr>
            <a:spLocks noGrp="1"/>
          </p:cNvSpPr>
          <p:nvPr/>
        </p:nvSpPr>
        <p:spPr>
          <a:xfrm>
            <a:off x="9682480" y="179832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2 (9%)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9CAF54-8B44-407F-8BF0-35EB7716E6E9}"/>
              </a:ext>
            </a:extLst>
          </p:cNvPr>
          <p:cNvSpPr>
            <a:spLocks noGrp="1"/>
          </p:cNvSpPr>
          <p:nvPr/>
        </p:nvSpPr>
        <p:spPr>
          <a:xfrm>
            <a:off x="10378440" y="179832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7 (100%)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284C72-EC90-48BC-B735-CF0474DDC147}"/>
              </a:ext>
            </a:extLst>
          </p:cNvPr>
          <p:cNvSpPr>
            <a:spLocks noGrp="1"/>
          </p:cNvSpPr>
          <p:nvPr/>
        </p:nvSpPr>
        <p:spPr>
          <a:xfrm>
            <a:off x="11074400" y="179832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12 (22%)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43F5089-2838-4873-9F15-3B0C5969D188}"/>
              </a:ext>
            </a:extLst>
          </p:cNvPr>
          <p:cNvSpPr>
            <a:spLocks noGrp="1"/>
          </p:cNvSpPr>
          <p:nvPr/>
        </p:nvSpPr>
        <p:spPr>
          <a:xfrm>
            <a:off x="7589520" y="1986280"/>
            <a:ext cx="4175760" cy="5080"/>
          </a:xfrm>
          <a:prstGeom prst="rect">
            <a:avLst/>
          </a:prstGeom>
          <a:solidFill>
            <a:srgbClr val="37536A"/>
          </a:solidFill>
          <a:ln w="0">
            <a:noFill/>
          </a:ln>
        </p:spPr>
        <p:txBody>
          <a:bodyPr/>
          <a:lstStyle/>
          <a:p>
            <a:endParaRPr lang="en-CA" sz="96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02EB6A-84BB-4A4E-8506-26219B01E32C}"/>
              </a:ext>
            </a:extLst>
          </p:cNvPr>
          <p:cNvSpPr>
            <a:spLocks noGrp="1"/>
          </p:cNvSpPr>
          <p:nvPr/>
        </p:nvSpPr>
        <p:spPr>
          <a:xfrm>
            <a:off x="7594600" y="199644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C3CDD8"/>
                </a:solidFill>
                <a:latin typeface="Arial"/>
                <a:ea typeface="Arial"/>
                <a:cs typeface="Arial"/>
              </a:rPr>
              <a:t>2 doses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9ECE9C6-9C2B-4436-840E-4E7E044FC335}"/>
              </a:ext>
            </a:extLst>
          </p:cNvPr>
          <p:cNvSpPr>
            <a:spLocks noGrp="1"/>
          </p:cNvSpPr>
          <p:nvPr/>
        </p:nvSpPr>
        <p:spPr>
          <a:xfrm>
            <a:off x="8290560" y="199644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AB10858-AD7E-4E00-9D45-A16BE0218169}"/>
              </a:ext>
            </a:extLst>
          </p:cNvPr>
          <p:cNvSpPr>
            <a:spLocks noGrp="1"/>
          </p:cNvSpPr>
          <p:nvPr/>
        </p:nvSpPr>
        <p:spPr>
          <a:xfrm>
            <a:off x="8986520" y="199644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BCDE4C6-E7CC-45B7-A969-35EE46ED3430}"/>
              </a:ext>
            </a:extLst>
          </p:cNvPr>
          <p:cNvSpPr>
            <a:spLocks noGrp="1"/>
          </p:cNvSpPr>
          <p:nvPr/>
        </p:nvSpPr>
        <p:spPr>
          <a:xfrm>
            <a:off x="9682480" y="199644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3 (13%)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1B7AE4-5607-4435-811B-1CE47903FAD2}"/>
              </a:ext>
            </a:extLst>
          </p:cNvPr>
          <p:cNvSpPr>
            <a:spLocks noGrp="1"/>
          </p:cNvSpPr>
          <p:nvPr/>
        </p:nvSpPr>
        <p:spPr>
          <a:xfrm>
            <a:off x="10378440" y="199644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3E20B3A-1469-4680-85E0-C0B83AF85DA5}"/>
              </a:ext>
            </a:extLst>
          </p:cNvPr>
          <p:cNvSpPr>
            <a:spLocks noGrp="1"/>
          </p:cNvSpPr>
          <p:nvPr/>
        </p:nvSpPr>
        <p:spPr>
          <a:xfrm>
            <a:off x="11074400" y="199644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3 (6%)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244CD31-F1E1-4721-BB5C-F40481A87B99}"/>
              </a:ext>
            </a:extLst>
          </p:cNvPr>
          <p:cNvSpPr>
            <a:spLocks noGrp="1"/>
          </p:cNvSpPr>
          <p:nvPr/>
        </p:nvSpPr>
        <p:spPr>
          <a:xfrm>
            <a:off x="7589520" y="2184400"/>
            <a:ext cx="4175760" cy="5080"/>
          </a:xfrm>
          <a:prstGeom prst="rect">
            <a:avLst/>
          </a:prstGeom>
          <a:solidFill>
            <a:srgbClr val="37536A"/>
          </a:solidFill>
          <a:ln w="0">
            <a:noFill/>
          </a:ln>
        </p:spPr>
        <p:txBody>
          <a:bodyPr/>
          <a:lstStyle/>
          <a:p>
            <a:endParaRPr lang="en-CA" sz="96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BBF1898-70F9-4B57-B357-566BBB99B2EA}"/>
              </a:ext>
            </a:extLst>
          </p:cNvPr>
          <p:cNvSpPr>
            <a:spLocks noGrp="1"/>
          </p:cNvSpPr>
          <p:nvPr/>
        </p:nvSpPr>
        <p:spPr>
          <a:xfrm>
            <a:off x="7594600" y="219456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C3CDD8"/>
                </a:solidFill>
                <a:latin typeface="Arial"/>
                <a:ea typeface="Arial"/>
                <a:cs typeface="Arial"/>
              </a:rPr>
              <a:t>3 doses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E0A2452-3B73-4273-A13A-CAD7D73FD440}"/>
              </a:ext>
            </a:extLst>
          </p:cNvPr>
          <p:cNvSpPr>
            <a:spLocks noGrp="1"/>
          </p:cNvSpPr>
          <p:nvPr/>
        </p:nvSpPr>
        <p:spPr>
          <a:xfrm>
            <a:off x="8290560" y="219456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521CE7E-15B3-4F33-B489-0667BE0A1574}"/>
              </a:ext>
            </a:extLst>
          </p:cNvPr>
          <p:cNvSpPr>
            <a:spLocks noGrp="1"/>
          </p:cNvSpPr>
          <p:nvPr/>
        </p:nvSpPr>
        <p:spPr>
          <a:xfrm>
            <a:off x="8986520" y="219456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EBAF5DF-1FDF-47AB-A5F3-882AE96CCBBC}"/>
              </a:ext>
            </a:extLst>
          </p:cNvPr>
          <p:cNvSpPr>
            <a:spLocks noGrp="1"/>
          </p:cNvSpPr>
          <p:nvPr/>
        </p:nvSpPr>
        <p:spPr>
          <a:xfrm>
            <a:off x="9682480" y="219456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10 (44%)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9F57862-09B6-43F0-8DB1-D993DE6613AF}"/>
              </a:ext>
            </a:extLst>
          </p:cNvPr>
          <p:cNvSpPr>
            <a:spLocks noGrp="1"/>
          </p:cNvSpPr>
          <p:nvPr/>
        </p:nvSpPr>
        <p:spPr>
          <a:xfrm>
            <a:off x="10378440" y="219456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D7DCD94-65C7-422F-A314-219E0E87FDE7}"/>
              </a:ext>
            </a:extLst>
          </p:cNvPr>
          <p:cNvSpPr>
            <a:spLocks noGrp="1"/>
          </p:cNvSpPr>
          <p:nvPr/>
        </p:nvSpPr>
        <p:spPr>
          <a:xfrm>
            <a:off x="11074400" y="219456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10 (18%)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A6CA030-627B-487A-B577-D90EFF26ACDC}"/>
              </a:ext>
            </a:extLst>
          </p:cNvPr>
          <p:cNvSpPr>
            <a:spLocks noGrp="1"/>
          </p:cNvSpPr>
          <p:nvPr/>
        </p:nvSpPr>
        <p:spPr>
          <a:xfrm>
            <a:off x="7589520" y="2382520"/>
            <a:ext cx="4175760" cy="5080"/>
          </a:xfrm>
          <a:prstGeom prst="rect">
            <a:avLst/>
          </a:prstGeom>
          <a:solidFill>
            <a:srgbClr val="37536A"/>
          </a:solidFill>
          <a:ln w="0">
            <a:noFill/>
          </a:ln>
        </p:spPr>
        <p:txBody>
          <a:bodyPr/>
          <a:lstStyle/>
          <a:p>
            <a:endParaRPr lang="en-CA" sz="96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0E619D2-0E20-4130-A8B5-3A7504207793}"/>
              </a:ext>
            </a:extLst>
          </p:cNvPr>
          <p:cNvSpPr>
            <a:spLocks noGrp="1"/>
          </p:cNvSpPr>
          <p:nvPr/>
        </p:nvSpPr>
        <p:spPr>
          <a:xfrm>
            <a:off x="7594600" y="239268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1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C3CDD8"/>
                </a:solidFill>
                <a:latin typeface="Arial"/>
                <a:ea typeface="Arial"/>
                <a:cs typeface="Arial"/>
              </a:rPr>
              <a:t>4 doses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3BB88DC-B854-4F44-90A3-1705B86680A7}"/>
              </a:ext>
            </a:extLst>
          </p:cNvPr>
          <p:cNvSpPr>
            <a:spLocks noGrp="1"/>
          </p:cNvSpPr>
          <p:nvPr/>
        </p:nvSpPr>
        <p:spPr>
          <a:xfrm>
            <a:off x="8290560" y="239268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2 (100%)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23AFF4D-E7CD-4486-BE80-84D50042AFB1}"/>
              </a:ext>
            </a:extLst>
          </p:cNvPr>
          <p:cNvSpPr>
            <a:spLocks noGrp="1"/>
          </p:cNvSpPr>
          <p:nvPr/>
        </p:nvSpPr>
        <p:spPr>
          <a:xfrm>
            <a:off x="8986520" y="239268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20 (87%)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2CD6C04-DA1F-4AA4-812C-8EAEBAB0BD65}"/>
              </a:ext>
            </a:extLst>
          </p:cNvPr>
          <p:cNvSpPr>
            <a:spLocks noGrp="1"/>
          </p:cNvSpPr>
          <p:nvPr/>
        </p:nvSpPr>
        <p:spPr>
          <a:xfrm>
            <a:off x="9682480" y="239268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8 (35%)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C338603-D8FB-44BB-9758-E758898839DA}"/>
              </a:ext>
            </a:extLst>
          </p:cNvPr>
          <p:cNvSpPr>
            <a:spLocks noGrp="1"/>
          </p:cNvSpPr>
          <p:nvPr/>
        </p:nvSpPr>
        <p:spPr>
          <a:xfrm>
            <a:off x="10378440" y="239268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—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CF460C9-0158-43C4-A263-1E6F96A09442}"/>
              </a:ext>
            </a:extLst>
          </p:cNvPr>
          <p:cNvSpPr>
            <a:spLocks noGrp="1"/>
          </p:cNvSpPr>
          <p:nvPr/>
        </p:nvSpPr>
        <p:spPr>
          <a:xfrm>
            <a:off x="11074400" y="239268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30 (55%)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9BA3967-47F9-4C8F-8DFC-6107968F7E10}"/>
              </a:ext>
            </a:extLst>
          </p:cNvPr>
          <p:cNvSpPr>
            <a:spLocks noGrp="1"/>
          </p:cNvSpPr>
          <p:nvPr/>
        </p:nvSpPr>
        <p:spPr>
          <a:xfrm>
            <a:off x="7589520" y="2580640"/>
            <a:ext cx="4175760" cy="5080"/>
          </a:xfrm>
          <a:prstGeom prst="rect">
            <a:avLst/>
          </a:prstGeom>
          <a:solidFill>
            <a:srgbClr val="37536A"/>
          </a:solidFill>
          <a:ln w="0">
            <a:noFill/>
          </a:ln>
        </p:spPr>
        <p:txBody>
          <a:bodyPr/>
          <a:lstStyle/>
          <a:p>
            <a:endParaRPr lang="en-CA" sz="96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32AAB38-F3BF-434B-A354-7BC0AEC4BB55}"/>
              </a:ext>
            </a:extLst>
          </p:cNvPr>
          <p:cNvSpPr>
            <a:spLocks noGrp="1"/>
          </p:cNvSpPr>
          <p:nvPr/>
        </p:nvSpPr>
        <p:spPr>
          <a:xfrm>
            <a:off x="7594600" y="259080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C3CDD8"/>
                </a:solidFill>
                <a:latin typeface="Arial"/>
                <a:ea typeface="Arial"/>
                <a:cs typeface="Arial"/>
              </a:rPr>
              <a:t>Med f/u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320FE5D-7504-4B6E-82AC-36C19F8C31BE}"/>
              </a:ext>
            </a:extLst>
          </p:cNvPr>
          <p:cNvSpPr>
            <a:spLocks noGrp="1"/>
          </p:cNvSpPr>
          <p:nvPr/>
        </p:nvSpPr>
        <p:spPr>
          <a:xfrm>
            <a:off x="8290560" y="259080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96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41E3F26-E56C-4392-BBE9-83CE2E52A60A}"/>
              </a:ext>
            </a:extLst>
          </p:cNvPr>
          <p:cNvSpPr>
            <a:spLocks noGrp="1"/>
          </p:cNvSpPr>
          <p:nvPr/>
        </p:nvSpPr>
        <p:spPr>
          <a:xfrm>
            <a:off x="8986520" y="259080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41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A7BC405-D031-45EA-BC37-B45C99172ECD}"/>
              </a:ext>
            </a:extLst>
          </p:cNvPr>
          <p:cNvSpPr>
            <a:spLocks noGrp="1"/>
          </p:cNvSpPr>
          <p:nvPr/>
        </p:nvSpPr>
        <p:spPr>
          <a:xfrm>
            <a:off x="9682480" y="259080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0B058D0-6E45-4EB6-8E4C-BB200631C4C8}"/>
              </a:ext>
            </a:extLst>
          </p:cNvPr>
          <p:cNvSpPr>
            <a:spLocks noGrp="1"/>
          </p:cNvSpPr>
          <p:nvPr/>
        </p:nvSpPr>
        <p:spPr>
          <a:xfrm>
            <a:off x="10378440" y="259080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AF4DF96-454E-4834-971A-87B1371F51C2}"/>
              </a:ext>
            </a:extLst>
          </p:cNvPr>
          <p:cNvSpPr>
            <a:spLocks noGrp="1"/>
          </p:cNvSpPr>
          <p:nvPr/>
        </p:nvSpPr>
        <p:spPr>
          <a:xfrm>
            <a:off x="11074400" y="2590800"/>
            <a:ext cx="695960" cy="1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00" b="0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AFAFC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78D81BA-009B-44E1-90C1-07E8512D36E3}"/>
              </a:ext>
            </a:extLst>
          </p:cNvPr>
          <p:cNvSpPr>
            <a:spLocks noGrp="1"/>
          </p:cNvSpPr>
          <p:nvPr/>
        </p:nvSpPr>
        <p:spPr>
          <a:xfrm>
            <a:off x="7508240" y="2809240"/>
            <a:ext cx="41402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974" lnSpcReduction="20000"/>
          </a:bodyPr>
          <a:lstStyle/>
          <a:p>
            <a:pPr algn="l">
              <a:defRPr sz="1425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760">
                <a:solidFill>
                  <a:srgbClr val="C3CDD8"/>
                </a:solidFill>
                <a:latin typeface="Arial"/>
                <a:ea typeface="Arial"/>
                <a:cs typeface="Arial"/>
              </a:rPr>
              <a:t>Doses shown as n (%); median follow-up in weeks. Data cutoff: 12 Sep 2025.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BF29DC7-AA00-4B20-954D-0738CF7101FE}"/>
              </a:ext>
            </a:extLst>
          </p:cNvPr>
          <p:cNvSpPr>
            <a:spLocks noGrp="1"/>
          </p:cNvSpPr>
          <p:nvPr/>
        </p:nvSpPr>
        <p:spPr>
          <a:xfrm>
            <a:off x="391160" y="3119120"/>
            <a:ext cx="5679440" cy="238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667" lnSpcReduction="20000"/>
          </a:bodyPr>
          <a:lstStyle/>
          <a:p>
            <a:pPr algn="ctr">
              <a:defRPr sz="2550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36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COHORT 2: BEST CHANGE FROM BASELINE (≥9 MONTHS, n=23)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EAA9CCF-9C35-41F4-A103-02304C4F84C4}"/>
              </a:ext>
            </a:extLst>
          </p:cNvPr>
          <p:cNvSpPr>
            <a:spLocks noGrp="1"/>
          </p:cNvSpPr>
          <p:nvPr/>
        </p:nvSpPr>
        <p:spPr>
          <a:xfrm>
            <a:off x="6111240" y="3119120"/>
            <a:ext cx="5694680" cy="238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667" lnSpcReduction="20000"/>
          </a:bodyPr>
          <a:lstStyle/>
          <a:p>
            <a:pPr algn="ctr">
              <a:defRPr sz="2550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36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SSTR2-EXPRESSING IN ALL TUMOURS (n=16)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A3991A6-40C8-4417-8141-79B9207A7F60}"/>
              </a:ext>
            </a:extLst>
          </p:cNvPr>
          <p:cNvSpPr>
            <a:spLocks noGrp="1"/>
          </p:cNvSpPr>
          <p:nvPr/>
        </p:nvSpPr>
        <p:spPr>
          <a:xfrm>
            <a:off x="396240" y="3429000"/>
            <a:ext cx="5674360" cy="2839720"/>
          </a:xfrm>
          <a:prstGeom prst="rect">
            <a:avLst/>
          </a:prstGeom>
          <a:solidFill>
            <a:srgbClr val="FFFFFF"/>
          </a:solidFill>
          <a:ln w="19050">
            <a:solidFill>
              <a:srgbClr val="38BDF8"/>
            </a:solidFill>
          </a:ln>
        </p:spPr>
        <p:txBody>
          <a:bodyPr/>
          <a:lstStyle/>
          <a:p>
            <a:endParaRPr lang="en-CA" sz="96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204D286-893D-4F8E-AE69-6B62F99B5918}"/>
              </a:ext>
            </a:extLst>
          </p:cNvPr>
          <p:cNvSpPr>
            <a:spLocks noGrp="1"/>
          </p:cNvSpPr>
          <p:nvPr/>
        </p:nvSpPr>
        <p:spPr>
          <a:xfrm>
            <a:off x="6121400" y="3429000"/>
            <a:ext cx="5679440" cy="2839720"/>
          </a:xfrm>
          <a:prstGeom prst="rect">
            <a:avLst/>
          </a:prstGeom>
          <a:solidFill>
            <a:srgbClr val="FFFFFF"/>
          </a:solidFill>
          <a:ln w="19050">
            <a:solidFill>
              <a:srgbClr val="38BDF8"/>
            </a:solidFill>
          </a:ln>
        </p:spPr>
        <p:txBody>
          <a:bodyPr/>
          <a:lstStyle/>
          <a:p>
            <a:endParaRPr lang="en-CA" sz="960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6880" y="3479771"/>
            <a:ext cx="5593080" cy="2738178"/>
          </a:xfrm>
          <a:prstGeom prst="rect">
            <a:avLst/>
          </a:prstGeom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163829" y="3469640"/>
            <a:ext cx="5594582" cy="275844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838299D8-8647-431A-A9E8-4C0F50F0AEED}"/>
              </a:ext>
            </a:extLst>
          </p:cNvPr>
          <p:cNvSpPr>
            <a:spLocks noGrp="1"/>
          </p:cNvSpPr>
          <p:nvPr/>
        </p:nvSpPr>
        <p:spPr>
          <a:xfrm>
            <a:off x="375920" y="6400800"/>
            <a:ext cx="11435080" cy="15240"/>
          </a:xfrm>
          <a:prstGeom prst="rect">
            <a:avLst/>
          </a:prstGeom>
          <a:solidFill>
            <a:srgbClr val="38BDF8"/>
          </a:solidFill>
          <a:ln w="0">
            <a:noFill/>
          </a:ln>
        </p:spPr>
        <p:txBody>
          <a:bodyPr/>
          <a:lstStyle/>
          <a:p>
            <a:endParaRPr lang="en-CA" sz="96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1C01117-7C43-4E60-820B-659046265A11}"/>
              </a:ext>
            </a:extLst>
          </p:cNvPr>
          <p:cNvSpPr>
            <a:spLocks noGrp="1"/>
          </p:cNvSpPr>
          <p:nvPr/>
        </p:nvSpPr>
        <p:spPr>
          <a:xfrm>
            <a:off x="431800" y="6466840"/>
            <a:ext cx="11328400" cy="233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ctr">
              <a:defRPr sz="2025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08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Cohort 2 waterfall plots show individual patient response; one patient lacked an evaluable post-baseline scan. 5 mCi ×4 was used in the plotted cohort.</a:t>
            </a:r>
          </a:p>
        </p:txBody>
      </p:sp>
    </p:spTree>
    <p:extLst>
      <p:ext uri="{BB962C8B-B14F-4D97-AF65-F5344CB8AC3E}">
        <p14:creationId xmlns:p14="http://schemas.microsoft.com/office/powerpoint/2010/main" val="14759570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88AB9CA2-1960-4E9B-9C98-C01F835E4982}"/>
              </a:ext>
            </a:extLst>
          </p:cNvPr>
          <p:cNvSpPr>
            <a:spLocks noGrp="1"/>
          </p:cNvSpPr>
          <p:nvPr/>
        </p:nvSpPr>
        <p:spPr>
          <a:xfrm>
            <a:off x="304800" y="139700"/>
            <a:ext cx="11582400" cy="508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defRPr sz="4200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280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ACTION-1: PHASE Ib/III TRIAL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DFF1AC-00F5-4640-B09A-8CA2D1E23738}"/>
              </a:ext>
            </a:extLst>
          </p:cNvPr>
          <p:cNvSpPr>
            <a:spLocks noGrp="1"/>
          </p:cNvSpPr>
          <p:nvPr/>
        </p:nvSpPr>
        <p:spPr>
          <a:xfrm>
            <a:off x="381000" y="654050"/>
            <a:ext cx="1143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defRPr sz="2100" b="1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1400" b="1">
                <a:solidFill>
                  <a:srgbClr val="C3CDD8"/>
                </a:solidFill>
                <a:latin typeface="Arial"/>
                <a:ea typeface="Arial"/>
                <a:cs typeface="Arial"/>
              </a:rPr>
              <a:t>NCT05477576  •  global, open-label  •  Phase III target n=210, randomized 1:1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4432947-A4A7-4ABB-84DC-A0190896BA59}"/>
              </a:ext>
            </a:extLst>
          </p:cNvPr>
          <p:cNvSpPr>
            <a:spLocks noGrp="1"/>
          </p:cNvSpPr>
          <p:nvPr/>
        </p:nvSpPr>
        <p:spPr>
          <a:xfrm>
            <a:off x="400050" y="1079500"/>
            <a:ext cx="11391900" cy="1181100"/>
          </a:xfrm>
          <a:prstGeom prst="roundRect">
            <a:avLst>
              <a:gd name="adj" fmla="val 4301"/>
            </a:avLst>
          </a:prstGeom>
          <a:solidFill>
            <a:srgbClr val="0C121B"/>
          </a:solidFill>
          <a:ln w="19050">
            <a:solidFill>
              <a:srgbClr val="38BDF8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6494A6-0BA3-4575-98D5-55DBBE0087DD}"/>
              </a:ext>
            </a:extLst>
          </p:cNvPr>
          <p:cNvSpPr>
            <a:spLocks noGrp="1"/>
          </p:cNvSpPr>
          <p:nvPr/>
        </p:nvSpPr>
        <p:spPr>
          <a:xfrm>
            <a:off x="577850" y="1174750"/>
            <a:ext cx="2762250" cy="273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343" lnSpcReduction="20000"/>
          </a:bodyPr>
          <a:lstStyle/>
          <a:p>
            <a:pPr algn="l">
              <a:defRPr sz="247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ELIGIBILITY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D93A2F-8C59-4BF3-B5A8-3957A79D058F}"/>
              </a:ext>
            </a:extLst>
          </p:cNvPr>
          <p:cNvSpPr>
            <a:spLocks noGrp="1"/>
          </p:cNvSpPr>
          <p:nvPr/>
        </p:nvSpPr>
        <p:spPr>
          <a:xfrm>
            <a:off x="577850" y="1466850"/>
            <a:ext cx="11049000" cy="273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524" lnSpcReduction="20000"/>
          </a:bodyPr>
          <a:lstStyle/>
          <a:p>
            <a:pPr algn="l">
              <a:defRPr sz="2625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75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Inoperable, well-differentiated G1–2, SSTR+ GEP-NET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3F1DE0-C797-4186-BEEC-A2C823E5EC64}"/>
              </a:ext>
            </a:extLst>
          </p:cNvPr>
          <p:cNvSpPr>
            <a:spLocks noGrp="1"/>
          </p:cNvSpPr>
          <p:nvPr/>
        </p:nvSpPr>
        <p:spPr>
          <a:xfrm>
            <a:off x="577850" y="1765300"/>
            <a:ext cx="11049000" cy="254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356" lnSpcReduction="20000"/>
          </a:bodyPr>
          <a:lstStyle/>
          <a:p>
            <a:pPr algn="l">
              <a:defRPr sz="2175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1450">
                <a:solidFill>
                  <a:srgbClr val="C3CDD8"/>
                </a:solidFill>
                <a:latin typeface="Arial"/>
                <a:ea typeface="Arial"/>
                <a:cs typeface="Arial"/>
              </a:rPr>
              <a:t>Progression after 2–4 cycles of ¹⁷⁷Lu-SSA PRRT; ECOG 0–2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C41BE8-3273-4216-BFDC-09383DB84021}"/>
              </a:ext>
            </a:extLst>
          </p:cNvPr>
          <p:cNvSpPr>
            <a:spLocks noGrp="1"/>
          </p:cNvSpPr>
          <p:nvPr/>
        </p:nvSpPr>
        <p:spPr>
          <a:xfrm>
            <a:off x="577850" y="2012950"/>
            <a:ext cx="1104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500" lnSpcReduction="20000"/>
          </a:bodyPr>
          <a:lstStyle/>
          <a:p>
            <a:pPr algn="l">
              <a:defRPr sz="1875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1250">
                <a:solidFill>
                  <a:srgbClr val="C3CDD8"/>
                </a:solidFill>
                <a:latin typeface="Arial"/>
                <a:ea typeface="Arial"/>
                <a:cs typeface="Arial"/>
              </a:rPr>
              <a:t>Adequate hematologic and renal function; prior ¹⁷⁷Lu disease control ≥3 months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D3F50A-DA62-44AE-8694-4BE210DD1396}"/>
              </a:ext>
            </a:extLst>
          </p:cNvPr>
          <p:cNvSpPr>
            <a:spLocks noGrp="1"/>
          </p:cNvSpPr>
          <p:nvPr/>
        </p:nvSpPr>
        <p:spPr>
          <a:xfrm>
            <a:off x="412750" y="2349500"/>
            <a:ext cx="11366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8889" lnSpcReduction="20000"/>
          </a:bodyPr>
          <a:lstStyle/>
          <a:p>
            <a:pPr algn="ctr">
              <a:defRPr sz="2700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PHASE III RANDOMIZED TREATMENT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45835E0-44AF-4263-BA45-CDDC04F06FE9}"/>
              </a:ext>
            </a:extLst>
          </p:cNvPr>
          <p:cNvSpPr>
            <a:spLocks noGrp="1"/>
          </p:cNvSpPr>
          <p:nvPr/>
        </p:nvSpPr>
        <p:spPr>
          <a:xfrm>
            <a:off x="571500" y="2692400"/>
            <a:ext cx="5384800" cy="1454150"/>
          </a:xfrm>
          <a:prstGeom prst="roundRect">
            <a:avLst>
              <a:gd name="adj" fmla="val 3493"/>
            </a:avLst>
          </a:prstGeom>
          <a:solidFill>
            <a:srgbClr val="0C121B"/>
          </a:solidFill>
          <a:ln w="19050">
            <a:solidFill>
              <a:srgbClr val="38BDF8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7408C10-CCB7-455E-B5E7-D6CEB6813597}"/>
              </a:ext>
            </a:extLst>
          </p:cNvPr>
          <p:cNvSpPr>
            <a:spLocks noGrp="1"/>
          </p:cNvSpPr>
          <p:nvPr/>
        </p:nvSpPr>
        <p:spPr>
          <a:xfrm>
            <a:off x="6223000" y="2692400"/>
            <a:ext cx="5384800" cy="1454150"/>
          </a:xfrm>
          <a:prstGeom prst="roundRect">
            <a:avLst>
              <a:gd name="adj" fmla="val 3493"/>
            </a:avLst>
          </a:prstGeom>
          <a:solidFill>
            <a:srgbClr val="0C121B"/>
          </a:solidFill>
          <a:ln w="19050">
            <a:solidFill>
              <a:srgbClr val="38BDF8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863E9B-9EA6-4464-B2C6-5D9E55A886BA}"/>
              </a:ext>
            </a:extLst>
          </p:cNvPr>
          <p:cNvSpPr>
            <a:spLocks noGrp="1"/>
          </p:cNvSpPr>
          <p:nvPr/>
        </p:nvSpPr>
        <p:spPr>
          <a:xfrm>
            <a:off x="781050" y="2813050"/>
            <a:ext cx="4984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548" lnSpcReduction="10000"/>
          </a:bodyPr>
          <a:lstStyle/>
          <a:p>
            <a:pPr algn="ctr">
              <a:defRPr sz="3150" b="1">
                <a:solidFill>
                  <a:srgbClr val="FFD54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54A"/>
                </a:solidFill>
                <a:latin typeface="Arial"/>
                <a:ea typeface="Arial"/>
                <a:cs typeface="Arial"/>
              </a:rPr>
              <a:t>²²⁵Ac-DOTATATE (RYZ101)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76CB6A-AB74-425B-8C36-11E5EAA97742}"/>
              </a:ext>
            </a:extLst>
          </p:cNvPr>
          <p:cNvSpPr>
            <a:spLocks noGrp="1"/>
          </p:cNvSpPr>
          <p:nvPr/>
        </p:nvSpPr>
        <p:spPr>
          <a:xfrm>
            <a:off x="920750" y="3213100"/>
            <a:ext cx="4699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548" lnSpcReduction="10000"/>
          </a:bodyPr>
          <a:lstStyle/>
          <a:p>
            <a:pPr algn="ctr">
              <a:defRPr sz="3150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10.2 MBq (275 µCi) ×4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E88FFD-9C20-4C63-8CE8-97C36AFFDE5B}"/>
              </a:ext>
            </a:extLst>
          </p:cNvPr>
          <p:cNvSpPr>
            <a:spLocks noGrp="1"/>
          </p:cNvSpPr>
          <p:nvPr/>
        </p:nvSpPr>
        <p:spPr>
          <a:xfrm>
            <a:off x="920750" y="3651250"/>
            <a:ext cx="4699000" cy="260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222" lnSpcReduction="20000"/>
          </a:bodyPr>
          <a:lstStyle/>
          <a:p>
            <a:pPr algn="ctr">
              <a:defRPr sz="2250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1500">
                <a:solidFill>
                  <a:srgbClr val="C3CDD8"/>
                </a:solidFill>
                <a:latin typeface="Arial"/>
                <a:ea typeface="Arial"/>
                <a:cs typeface="Arial"/>
              </a:rPr>
              <a:t>Every 8 weeks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3DC8EA-DD9A-4B47-9FDE-25BA57483EEB}"/>
              </a:ext>
            </a:extLst>
          </p:cNvPr>
          <p:cNvSpPr>
            <a:spLocks noGrp="1"/>
          </p:cNvSpPr>
          <p:nvPr/>
        </p:nvSpPr>
        <p:spPr>
          <a:xfrm>
            <a:off x="6445250" y="2813050"/>
            <a:ext cx="4953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defRPr sz="2925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INVESTIGATOR’S CHOICE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F5CFB1-2299-4B04-87F6-1AA33EED1A42}"/>
              </a:ext>
            </a:extLst>
          </p:cNvPr>
          <p:cNvSpPr>
            <a:spLocks noGrp="1"/>
          </p:cNvSpPr>
          <p:nvPr/>
        </p:nvSpPr>
        <p:spPr>
          <a:xfrm>
            <a:off x="6445250" y="3194050"/>
            <a:ext cx="4953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2325" b="1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C3CDD8"/>
                </a:solidFill>
                <a:latin typeface="Arial"/>
                <a:ea typeface="Arial"/>
                <a:cs typeface="Arial"/>
              </a:rPr>
              <a:t>Everolimus, sunitinib or high-dose long-acting SSA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7730F8-DA4F-4925-984D-E997FFF3BF73}"/>
              </a:ext>
            </a:extLst>
          </p:cNvPr>
          <p:cNvSpPr>
            <a:spLocks noGrp="1"/>
          </p:cNvSpPr>
          <p:nvPr/>
        </p:nvSpPr>
        <p:spPr>
          <a:xfrm>
            <a:off x="6445250" y="3714750"/>
            <a:ext cx="4953000" cy="241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026" lnSpcReduction="20000"/>
          </a:bodyPr>
          <a:lstStyle/>
          <a:p>
            <a:pPr algn="ctr">
              <a:defRPr sz="1950" b="0">
                <a:solidFill>
                  <a:srgbClr val="FFD54A"/>
                </a:solidFill>
                <a:latin typeface="Arial"/>
                <a:ea typeface="Arial"/>
                <a:cs typeface="Arial"/>
              </a:defRPr>
            </a:pPr>
            <a:r>
              <a:rPr sz="1300">
                <a:solidFill>
                  <a:srgbClr val="FFD54A"/>
                </a:solidFill>
                <a:latin typeface="Arial"/>
                <a:ea typeface="Arial"/>
                <a:cs typeface="Arial"/>
              </a:rPr>
              <a:t>Crossover to RYZ101 permitted after progression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21A362-307A-449F-8FEB-BEC6FB187754}"/>
              </a:ext>
            </a:extLst>
          </p:cNvPr>
          <p:cNvSpPr>
            <a:spLocks noGrp="1"/>
          </p:cNvSpPr>
          <p:nvPr/>
        </p:nvSpPr>
        <p:spPr>
          <a:xfrm>
            <a:off x="393700" y="4318000"/>
            <a:ext cx="11398250" cy="12700"/>
          </a:xfrm>
          <a:prstGeom prst="rect">
            <a:avLst/>
          </a:prstGeom>
          <a:solidFill>
            <a:srgbClr val="38BDF8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C3CF6B-6F80-4C6C-9687-371E3D89CD8A}"/>
              </a:ext>
            </a:extLst>
          </p:cNvPr>
          <p:cNvSpPr>
            <a:spLocks noGrp="1"/>
          </p:cNvSpPr>
          <p:nvPr/>
        </p:nvSpPr>
        <p:spPr>
          <a:xfrm>
            <a:off x="476250" y="4445000"/>
            <a:ext cx="5397500" cy="254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720" lnSpcReduction="20000"/>
          </a:bodyPr>
          <a:lstStyle/>
          <a:p>
            <a:pPr algn="l">
              <a:defRPr sz="232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PHASE III PRIMARY ENDPOINT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0B08D8-A888-47C4-BBA9-B2F32F9FF12E}"/>
              </a:ext>
            </a:extLst>
          </p:cNvPr>
          <p:cNvSpPr>
            <a:spLocks noGrp="1"/>
          </p:cNvSpPr>
          <p:nvPr/>
        </p:nvSpPr>
        <p:spPr>
          <a:xfrm>
            <a:off x="476250" y="4711700"/>
            <a:ext cx="5397500" cy="311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569" lnSpcReduction="10000"/>
          </a:bodyPr>
          <a:lstStyle/>
          <a:p>
            <a:pPr algn="l">
              <a:defRPr sz="2550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PFS by blinded central review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7480B1-AE35-48D3-A23E-177118FA885B}"/>
              </a:ext>
            </a:extLst>
          </p:cNvPr>
          <p:cNvSpPr>
            <a:spLocks noGrp="1"/>
          </p:cNvSpPr>
          <p:nvPr/>
        </p:nvSpPr>
        <p:spPr>
          <a:xfrm>
            <a:off x="6362700" y="4445000"/>
            <a:ext cx="5175250" cy="254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720" lnSpcReduction="20000"/>
          </a:bodyPr>
          <a:lstStyle/>
          <a:p>
            <a:pPr algn="l">
              <a:defRPr sz="232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PHASE Ib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CBBC61-79E6-4718-AD7F-3DCBA17BEDC6}"/>
              </a:ext>
            </a:extLst>
          </p:cNvPr>
          <p:cNvSpPr>
            <a:spLocks noGrp="1"/>
          </p:cNvSpPr>
          <p:nvPr/>
        </p:nvSpPr>
        <p:spPr>
          <a:xfrm>
            <a:off x="6362700" y="4711700"/>
            <a:ext cx="5175250" cy="311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569" lnSpcReduction="10000"/>
          </a:bodyPr>
          <a:lstStyle/>
          <a:p>
            <a:pPr algn="l">
              <a:defRPr sz="2550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Safety, PK and dose selection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802740-36A5-400D-9557-A0C60DFBC303}"/>
              </a:ext>
            </a:extLst>
          </p:cNvPr>
          <p:cNvSpPr>
            <a:spLocks noGrp="1"/>
          </p:cNvSpPr>
          <p:nvPr/>
        </p:nvSpPr>
        <p:spPr>
          <a:xfrm>
            <a:off x="393700" y="5194300"/>
            <a:ext cx="11398250" cy="12700"/>
          </a:xfrm>
          <a:prstGeom prst="rect">
            <a:avLst/>
          </a:prstGeom>
          <a:solidFill>
            <a:srgbClr val="38BDF8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F47706-D3CD-411B-9AFE-0BD5C84D5E22}"/>
              </a:ext>
            </a:extLst>
          </p:cNvPr>
          <p:cNvSpPr>
            <a:spLocks noGrp="1"/>
          </p:cNvSpPr>
          <p:nvPr/>
        </p:nvSpPr>
        <p:spPr>
          <a:xfrm>
            <a:off x="476250" y="5276850"/>
            <a:ext cx="5207000" cy="234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656" lnSpcReduction="20000"/>
          </a:bodyPr>
          <a:lstStyle/>
          <a:p>
            <a:pPr algn="l">
              <a:defRPr sz="232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PHASE Ib RESULTS (N=17)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3AA95CC-9641-43A3-800F-D69769B3A31C}"/>
              </a:ext>
            </a:extLst>
          </p:cNvPr>
          <p:cNvSpPr>
            <a:spLocks noGrp="1"/>
          </p:cNvSpPr>
          <p:nvPr/>
        </p:nvSpPr>
        <p:spPr>
          <a:xfrm>
            <a:off x="476250" y="5556250"/>
            <a:ext cx="5207000" cy="292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4259" lnSpcReduction="20000"/>
          </a:bodyPr>
          <a:lstStyle/>
          <a:p>
            <a:pPr algn="l">
              <a:defRPr sz="2700" b="1">
                <a:solidFill>
                  <a:srgbClr val="FFD54A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FFD54A"/>
                </a:solidFill>
                <a:latin typeface="Arial"/>
                <a:ea typeface="Arial"/>
                <a:cs typeface="Arial"/>
              </a:rPr>
              <a:t>Confirmed ORR 29.4% (5/17)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A1068D7-5CBA-4261-8CA3-B2392216302F}"/>
              </a:ext>
            </a:extLst>
          </p:cNvPr>
          <p:cNvSpPr>
            <a:spLocks noGrp="1"/>
          </p:cNvSpPr>
          <p:nvPr/>
        </p:nvSpPr>
        <p:spPr>
          <a:xfrm>
            <a:off x="476250" y="5861050"/>
            <a:ext cx="5397500" cy="311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C3CDD8"/>
                </a:solidFill>
                <a:latin typeface="Arial"/>
                <a:ea typeface="Arial"/>
                <a:cs typeface="Arial"/>
              </a:rPr>
              <a:t>35.3% (6/17) including a response confirmed after cutoff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C676E7A-7B92-4B6A-BC2E-56477351EE9D}"/>
              </a:ext>
            </a:extLst>
          </p:cNvPr>
          <p:cNvSpPr>
            <a:spLocks noGrp="1"/>
          </p:cNvSpPr>
          <p:nvPr/>
        </p:nvSpPr>
        <p:spPr>
          <a:xfrm>
            <a:off x="6362700" y="5276850"/>
            <a:ext cx="5175250" cy="234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656" lnSpcReduction="20000"/>
          </a:bodyPr>
          <a:lstStyle/>
          <a:p>
            <a:pPr algn="l">
              <a:defRPr sz="2325" b="1">
                <a:solidFill>
                  <a:srgbClr val="38BDF8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38BDF8"/>
                </a:solidFill>
                <a:latin typeface="Arial"/>
                <a:ea typeface="Arial"/>
                <a:cs typeface="Arial"/>
              </a:rPr>
              <a:t>PHASE III STATUS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0BD571E-63A8-4B18-8760-8A173509A470}"/>
              </a:ext>
            </a:extLst>
          </p:cNvPr>
          <p:cNvSpPr>
            <a:spLocks noGrp="1"/>
          </p:cNvSpPr>
          <p:nvPr/>
        </p:nvSpPr>
        <p:spPr>
          <a:xfrm>
            <a:off x="6362700" y="5556250"/>
            <a:ext cx="5175250" cy="292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292" lnSpcReduction="10000"/>
          </a:bodyPr>
          <a:lstStyle/>
          <a:p>
            <a:pPr algn="l">
              <a:defRPr sz="2400" b="1">
                <a:solidFill>
                  <a:srgbClr val="FAFAFC"/>
                </a:solidFill>
                <a:latin typeface="Arial"/>
                <a:ea typeface="Arial"/>
                <a:cs typeface="Arial"/>
              </a:defRPr>
            </a:pPr>
            <a:r>
              <a:rPr sz="1600" b="1">
                <a:solidFill>
                  <a:srgbClr val="FAFAFC"/>
                </a:solidFill>
                <a:latin typeface="Arial"/>
                <a:ea typeface="Arial"/>
                <a:cs typeface="Arial"/>
              </a:rPr>
              <a:t>Recruiting; efficacy results pending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CB386FE-A84D-4698-8C08-1107079933CA}"/>
              </a:ext>
            </a:extLst>
          </p:cNvPr>
          <p:cNvSpPr>
            <a:spLocks noGrp="1"/>
          </p:cNvSpPr>
          <p:nvPr/>
        </p:nvSpPr>
        <p:spPr>
          <a:xfrm>
            <a:off x="6362700" y="5861050"/>
            <a:ext cx="5175250" cy="311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0">
                <a:solidFill>
                  <a:srgbClr val="FFD54A"/>
                </a:solidFill>
                <a:latin typeface="Arial"/>
                <a:ea typeface="Arial"/>
                <a:cs typeface="Arial"/>
              </a:defRPr>
            </a:pPr>
            <a:r>
              <a:rPr sz="1300">
                <a:solidFill>
                  <a:srgbClr val="FFD54A"/>
                </a:solidFill>
                <a:latin typeface="Arial"/>
                <a:ea typeface="Arial"/>
                <a:cs typeface="Arial"/>
              </a:rPr>
              <a:t>BMS projects registrational data in 2027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019AB9E-93FA-4EC0-9FF4-60A67696FD23}"/>
              </a:ext>
            </a:extLst>
          </p:cNvPr>
          <p:cNvSpPr>
            <a:spLocks noGrp="1"/>
          </p:cNvSpPr>
          <p:nvPr/>
        </p:nvSpPr>
        <p:spPr>
          <a:xfrm>
            <a:off x="476250" y="6299200"/>
            <a:ext cx="11239500" cy="215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333" lnSpcReduction="20000"/>
          </a:bodyPr>
          <a:lstStyle/>
          <a:p>
            <a:pPr algn="ctr">
              <a:defRPr sz="1875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1250">
                <a:solidFill>
                  <a:srgbClr val="C3CDD8"/>
                </a:solidFill>
                <a:latin typeface="Arial"/>
                <a:ea typeface="Arial"/>
                <a:cs typeface="Arial"/>
              </a:rPr>
              <a:t>Phase Ib safety: no DLTs or treatment-related SAEs; grade ≥3 TEAEs in 9/17 (52.9%)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DF4E4A0-04C3-49DE-B92D-4EB7D1CA5008}"/>
              </a:ext>
            </a:extLst>
          </p:cNvPr>
          <p:cNvSpPr>
            <a:spLocks noGrp="1"/>
          </p:cNvSpPr>
          <p:nvPr/>
        </p:nvSpPr>
        <p:spPr>
          <a:xfrm>
            <a:off x="476250" y="6546850"/>
            <a:ext cx="11239500" cy="203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159" lnSpcReduction="20000"/>
          </a:bodyPr>
          <a:lstStyle/>
          <a:p>
            <a:pPr algn="ctr">
              <a:defRPr sz="1725" b="0">
                <a:solidFill>
                  <a:srgbClr val="C3CDD8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C3CDD8"/>
                </a:solidFill>
                <a:latin typeface="Arial"/>
                <a:ea typeface="Arial"/>
                <a:cs typeface="Arial"/>
              </a:rPr>
              <a:t>Phase Ib response and safety data are single-arm; they do not establish a Phase III comparative benefit.</a:t>
            </a:r>
          </a:p>
        </p:txBody>
      </p:sp>
    </p:spTree>
    <p:extLst>
      <p:ext uri="{BB962C8B-B14F-4D97-AF65-F5344CB8AC3E}">
        <p14:creationId xmlns:p14="http://schemas.microsoft.com/office/powerpoint/2010/main" val="1386171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143">
            <a:extLst>
              <a:ext uri="{FF2B5EF4-FFF2-40B4-BE49-F238E27FC236}">
                <a16:creationId xmlns:a16="http://schemas.microsoft.com/office/drawing/2014/main" id="{D6EA7E13-DA6A-490F-ADB9-8FD248212BAB}"/>
              </a:ext>
            </a:extLst>
          </p:cNvPr>
          <p:cNvSpPr>
            <a:spLocks noGrp="1"/>
          </p:cNvSpPr>
          <p:nvPr/>
        </p:nvSpPr>
        <p:spPr>
          <a:xfrm>
            <a:off x="304800" y="76200"/>
            <a:ext cx="11582400" cy="508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defRPr sz="435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290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COMBINATION TRIALS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B72705-D945-4AFB-8FF9-143AAAAF42DF}"/>
              </a:ext>
            </a:extLst>
          </p:cNvPr>
          <p:cNvSpPr>
            <a:spLocks noGrp="1"/>
          </p:cNvSpPr>
          <p:nvPr/>
        </p:nvSpPr>
        <p:spPr>
          <a:xfrm>
            <a:off x="304800" y="558800"/>
            <a:ext cx="11582400" cy="254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444" lnSpcReduction="20000"/>
          </a:bodyPr>
          <a:lstStyle/>
          <a:p>
            <a:pPr algn="ctr">
              <a:defRPr sz="2250" b="1">
                <a:solidFill>
                  <a:srgbClr val="FFBE2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BE27"/>
                </a:solidFill>
                <a:latin typeface="Arial"/>
                <a:ea typeface="Arial"/>
                <a:cs typeface="Arial"/>
              </a:rPr>
              <a:t>INVESTIGATIONAL PARTNERS AND DRUG CLASSES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FAD4F9-5D8B-4E82-A2CA-7F46EEE1C4F9}"/>
              </a:ext>
            </a:extLst>
          </p:cNvPr>
          <p:cNvSpPr>
            <a:spLocks noGrp="1"/>
          </p:cNvSpPr>
          <p:nvPr/>
        </p:nvSpPr>
        <p:spPr>
          <a:xfrm>
            <a:off x="190500" y="971550"/>
            <a:ext cx="1270000" cy="342900"/>
          </a:xfrm>
          <a:prstGeom prst="rect">
            <a:avLst/>
          </a:prstGeom>
          <a:solidFill>
            <a:srgbClr val="10212B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AB19CC-B83A-4ED7-B3F4-00C6C2BA01C9}"/>
              </a:ext>
            </a:extLst>
          </p:cNvPr>
          <p:cNvSpPr>
            <a:spLocks noGrp="1"/>
          </p:cNvSpPr>
          <p:nvPr/>
        </p:nvSpPr>
        <p:spPr>
          <a:xfrm>
            <a:off x="266700" y="1009650"/>
            <a:ext cx="11176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l">
              <a:defRPr sz="195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30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IDENTIFIER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461600-1BA7-433F-9E37-7855A2BE22B4}"/>
              </a:ext>
            </a:extLst>
          </p:cNvPr>
          <p:cNvSpPr>
            <a:spLocks noGrp="1"/>
          </p:cNvSpPr>
          <p:nvPr/>
        </p:nvSpPr>
        <p:spPr>
          <a:xfrm>
            <a:off x="1460500" y="971550"/>
            <a:ext cx="647700" cy="342900"/>
          </a:xfrm>
          <a:prstGeom prst="rect">
            <a:avLst/>
          </a:prstGeom>
          <a:solidFill>
            <a:srgbClr val="10212B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1B53E7-385B-48F6-AF60-FC87567A2EA9}"/>
              </a:ext>
            </a:extLst>
          </p:cNvPr>
          <p:cNvSpPr>
            <a:spLocks noGrp="1"/>
          </p:cNvSpPr>
          <p:nvPr/>
        </p:nvSpPr>
        <p:spPr>
          <a:xfrm>
            <a:off x="1536700" y="1009650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0863" lnSpcReduction="20000"/>
          </a:bodyPr>
          <a:lstStyle/>
          <a:p>
            <a:pPr algn="ctr">
              <a:defRPr sz="195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30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PHASE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DB1618-B697-4C27-B4E4-C56F0F6B218C}"/>
              </a:ext>
            </a:extLst>
          </p:cNvPr>
          <p:cNvSpPr>
            <a:spLocks noGrp="1"/>
          </p:cNvSpPr>
          <p:nvPr/>
        </p:nvSpPr>
        <p:spPr>
          <a:xfrm>
            <a:off x="2108200" y="971550"/>
            <a:ext cx="1714500" cy="342900"/>
          </a:xfrm>
          <a:prstGeom prst="rect">
            <a:avLst/>
          </a:prstGeom>
          <a:solidFill>
            <a:srgbClr val="10212B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2BEAA2-43EC-4BEB-80CA-2AB31B3423DE}"/>
              </a:ext>
            </a:extLst>
          </p:cNvPr>
          <p:cNvSpPr>
            <a:spLocks noGrp="1"/>
          </p:cNvSpPr>
          <p:nvPr/>
        </p:nvSpPr>
        <p:spPr>
          <a:xfrm>
            <a:off x="2184400" y="1009650"/>
            <a:ext cx="15621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l">
              <a:defRPr sz="195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30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CONDITION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90909F-7C59-4764-98E2-B4760DE2051E}"/>
              </a:ext>
            </a:extLst>
          </p:cNvPr>
          <p:cNvSpPr>
            <a:spLocks noGrp="1"/>
          </p:cNvSpPr>
          <p:nvPr/>
        </p:nvSpPr>
        <p:spPr>
          <a:xfrm>
            <a:off x="3822700" y="971550"/>
            <a:ext cx="3416300" cy="342900"/>
          </a:xfrm>
          <a:prstGeom prst="rect">
            <a:avLst/>
          </a:prstGeom>
          <a:solidFill>
            <a:srgbClr val="159F9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AA162F-396B-467C-980D-5852A868577D}"/>
              </a:ext>
            </a:extLst>
          </p:cNvPr>
          <p:cNvSpPr>
            <a:spLocks noGrp="1"/>
          </p:cNvSpPr>
          <p:nvPr/>
        </p:nvSpPr>
        <p:spPr>
          <a:xfrm>
            <a:off x="3898900" y="1009650"/>
            <a:ext cx="32639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l">
              <a:defRPr sz="195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30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REGIMEN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F8ED56-73C0-4F87-BA68-600C5EFF5F47}"/>
              </a:ext>
            </a:extLst>
          </p:cNvPr>
          <p:cNvSpPr>
            <a:spLocks noGrp="1"/>
          </p:cNvSpPr>
          <p:nvPr/>
        </p:nvSpPr>
        <p:spPr>
          <a:xfrm>
            <a:off x="7239000" y="971550"/>
            <a:ext cx="4762500" cy="342900"/>
          </a:xfrm>
          <a:prstGeom prst="rect">
            <a:avLst/>
          </a:prstGeom>
          <a:solidFill>
            <a:srgbClr val="10212B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55DEDB-1925-42FF-8273-8A153520F054}"/>
              </a:ext>
            </a:extLst>
          </p:cNvPr>
          <p:cNvSpPr>
            <a:spLocks noGrp="1"/>
          </p:cNvSpPr>
          <p:nvPr/>
        </p:nvSpPr>
        <p:spPr>
          <a:xfrm>
            <a:off x="7315200" y="1009650"/>
            <a:ext cx="46101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l">
              <a:defRPr sz="195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30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PARTNER DRUG CLASS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6B7748-C122-4BFA-A319-F5441E1885E6}"/>
              </a:ext>
            </a:extLst>
          </p:cNvPr>
          <p:cNvSpPr>
            <a:spLocks noGrp="1"/>
          </p:cNvSpPr>
          <p:nvPr/>
        </p:nvSpPr>
        <p:spPr>
          <a:xfrm>
            <a:off x="190500" y="1314450"/>
            <a:ext cx="12700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926B53-C5E0-4C81-B668-A8981BE4DD79}"/>
              </a:ext>
            </a:extLst>
          </p:cNvPr>
          <p:cNvSpPr>
            <a:spLocks noGrp="1"/>
          </p:cNvSpPr>
          <p:nvPr/>
        </p:nvSpPr>
        <p:spPr>
          <a:xfrm>
            <a:off x="266700" y="13462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NCT05178693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4D68B6-4840-4EBA-9456-3D45ADBCBF3B}"/>
              </a:ext>
            </a:extLst>
          </p:cNvPr>
          <p:cNvSpPr>
            <a:spLocks noGrp="1"/>
          </p:cNvSpPr>
          <p:nvPr/>
        </p:nvSpPr>
        <p:spPr>
          <a:xfrm>
            <a:off x="1460500" y="1314450"/>
            <a:ext cx="6477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7415E7-5458-44F5-897E-58927E585261}"/>
              </a:ext>
            </a:extLst>
          </p:cNvPr>
          <p:cNvSpPr>
            <a:spLocks noGrp="1"/>
          </p:cNvSpPr>
          <p:nvPr/>
        </p:nvSpPr>
        <p:spPr>
          <a:xfrm>
            <a:off x="1536700" y="13462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21AB43-CF95-42C4-902F-CFDAE50C6CA5}"/>
              </a:ext>
            </a:extLst>
          </p:cNvPr>
          <p:cNvSpPr>
            <a:spLocks noGrp="1"/>
          </p:cNvSpPr>
          <p:nvPr/>
        </p:nvSpPr>
        <p:spPr>
          <a:xfrm>
            <a:off x="2108200" y="1314450"/>
            <a:ext cx="1714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72883A-7511-4D57-93DD-FEC27AF4D5ED}"/>
              </a:ext>
            </a:extLst>
          </p:cNvPr>
          <p:cNvSpPr>
            <a:spLocks noGrp="1"/>
          </p:cNvSpPr>
          <p:nvPr/>
        </p:nvSpPr>
        <p:spPr>
          <a:xfrm>
            <a:off x="2184400" y="13462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NEN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616E23-7220-4214-8263-41A842FB4AE6}"/>
              </a:ext>
            </a:extLst>
          </p:cNvPr>
          <p:cNvSpPr>
            <a:spLocks noGrp="1"/>
          </p:cNvSpPr>
          <p:nvPr/>
        </p:nvSpPr>
        <p:spPr>
          <a:xfrm>
            <a:off x="3822700" y="1314450"/>
            <a:ext cx="34163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9481F86-AF58-45B6-9733-FC387053F8BD}"/>
              </a:ext>
            </a:extLst>
          </p:cNvPr>
          <p:cNvSpPr>
            <a:spLocks noGrp="1"/>
          </p:cNvSpPr>
          <p:nvPr/>
        </p:nvSpPr>
        <p:spPr>
          <a:xfrm>
            <a:off x="3898900" y="13462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ASTX727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5E8F7E4-EEBE-4450-8A13-19268598BD9F}"/>
              </a:ext>
            </a:extLst>
          </p:cNvPr>
          <p:cNvSpPr>
            <a:spLocks noGrp="1"/>
          </p:cNvSpPr>
          <p:nvPr/>
        </p:nvSpPr>
        <p:spPr>
          <a:xfrm>
            <a:off x="7239000" y="1314450"/>
            <a:ext cx="4762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E32130-7CE7-47C7-A48B-E85ACD937385}"/>
              </a:ext>
            </a:extLst>
          </p:cNvPr>
          <p:cNvSpPr>
            <a:spLocks noGrp="1"/>
          </p:cNvSpPr>
          <p:nvPr/>
        </p:nvSpPr>
        <p:spPr>
          <a:xfrm>
            <a:off x="7315200" y="13462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DNA hypomethylating agent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1F4638-26C1-4773-BEB7-2BF7FBB833B9}"/>
              </a:ext>
            </a:extLst>
          </p:cNvPr>
          <p:cNvSpPr>
            <a:spLocks noGrp="1"/>
          </p:cNvSpPr>
          <p:nvPr/>
        </p:nvSpPr>
        <p:spPr>
          <a:xfrm>
            <a:off x="190500" y="1708150"/>
            <a:ext cx="12700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D41DF58-139D-4B5A-8DD6-F48446FBB185}"/>
              </a:ext>
            </a:extLst>
          </p:cNvPr>
          <p:cNvSpPr>
            <a:spLocks noGrp="1"/>
          </p:cNvSpPr>
          <p:nvPr/>
        </p:nvSpPr>
        <p:spPr>
          <a:xfrm>
            <a:off x="266700" y="17399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NCT05724108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47AB31-A5DE-4B2A-AAAB-70F83FC03368}"/>
              </a:ext>
            </a:extLst>
          </p:cNvPr>
          <p:cNvSpPr>
            <a:spLocks noGrp="1"/>
          </p:cNvSpPr>
          <p:nvPr/>
        </p:nvSpPr>
        <p:spPr>
          <a:xfrm>
            <a:off x="1460500" y="1708150"/>
            <a:ext cx="6477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1DCF03-5BC7-4EAD-899E-33A66A5A9D0F}"/>
              </a:ext>
            </a:extLst>
          </p:cNvPr>
          <p:cNvSpPr>
            <a:spLocks noGrp="1"/>
          </p:cNvSpPr>
          <p:nvPr/>
        </p:nvSpPr>
        <p:spPr>
          <a:xfrm>
            <a:off x="1536700" y="17399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II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142DCEE-341B-4579-B65F-FBAEB4A57162}"/>
              </a:ext>
            </a:extLst>
          </p:cNvPr>
          <p:cNvSpPr>
            <a:spLocks noGrp="1"/>
          </p:cNvSpPr>
          <p:nvPr/>
        </p:nvSpPr>
        <p:spPr>
          <a:xfrm>
            <a:off x="2108200" y="1708150"/>
            <a:ext cx="17145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1FAFB3-7A6B-4874-B7E3-AEBC74DC3A38}"/>
              </a:ext>
            </a:extLst>
          </p:cNvPr>
          <p:cNvSpPr>
            <a:spLocks noGrp="1"/>
          </p:cNvSpPr>
          <p:nvPr/>
        </p:nvSpPr>
        <p:spPr>
          <a:xfrm>
            <a:off x="2184400" y="17399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Metastatic NENs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E0F76D-9061-4516-B7B4-12294CAE70C8}"/>
              </a:ext>
            </a:extLst>
          </p:cNvPr>
          <p:cNvSpPr>
            <a:spLocks noGrp="1"/>
          </p:cNvSpPr>
          <p:nvPr/>
        </p:nvSpPr>
        <p:spPr>
          <a:xfrm>
            <a:off x="3822700" y="1708150"/>
            <a:ext cx="34163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577B636-ADD4-4C81-B830-EB47658F89EF}"/>
              </a:ext>
            </a:extLst>
          </p:cNvPr>
          <p:cNvSpPr>
            <a:spLocks noGrp="1"/>
          </p:cNvSpPr>
          <p:nvPr/>
        </p:nvSpPr>
        <p:spPr>
          <a:xfrm>
            <a:off x="3898900" y="17399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Triapine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00C368C-4AD5-4694-9049-E01A90BA5AF3}"/>
              </a:ext>
            </a:extLst>
          </p:cNvPr>
          <p:cNvSpPr>
            <a:spLocks noGrp="1"/>
          </p:cNvSpPr>
          <p:nvPr/>
        </p:nvSpPr>
        <p:spPr>
          <a:xfrm>
            <a:off x="7239000" y="1708150"/>
            <a:ext cx="47625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676A1E-355E-487D-B464-74794321A45C}"/>
              </a:ext>
            </a:extLst>
          </p:cNvPr>
          <p:cNvSpPr>
            <a:spLocks noGrp="1"/>
          </p:cNvSpPr>
          <p:nvPr/>
        </p:nvSpPr>
        <p:spPr>
          <a:xfrm>
            <a:off x="7315200" y="17399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Ribonucleotide reductase inhibitor (DNA synthesis/repair)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74636DC-B30F-4D06-895F-2692EAB365AB}"/>
              </a:ext>
            </a:extLst>
          </p:cNvPr>
          <p:cNvSpPr>
            <a:spLocks noGrp="1"/>
          </p:cNvSpPr>
          <p:nvPr/>
        </p:nvSpPr>
        <p:spPr>
          <a:xfrm>
            <a:off x="190500" y="2101850"/>
            <a:ext cx="12700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C20A76-0A23-495A-A0CA-601D785AC8B2}"/>
              </a:ext>
            </a:extLst>
          </p:cNvPr>
          <p:cNvSpPr>
            <a:spLocks noGrp="1"/>
          </p:cNvSpPr>
          <p:nvPr/>
        </p:nvSpPr>
        <p:spPr>
          <a:xfrm>
            <a:off x="266700" y="21336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NCT04750954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82F31B7-F18E-4068-BBAB-D66076AF73CA}"/>
              </a:ext>
            </a:extLst>
          </p:cNvPr>
          <p:cNvSpPr>
            <a:spLocks noGrp="1"/>
          </p:cNvSpPr>
          <p:nvPr/>
        </p:nvSpPr>
        <p:spPr>
          <a:xfrm>
            <a:off x="1460500" y="2101850"/>
            <a:ext cx="6477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8E91A1C-51E1-4A73-97A0-C17296DE1D58}"/>
              </a:ext>
            </a:extLst>
          </p:cNvPr>
          <p:cNvSpPr>
            <a:spLocks noGrp="1"/>
          </p:cNvSpPr>
          <p:nvPr/>
        </p:nvSpPr>
        <p:spPr>
          <a:xfrm>
            <a:off x="1536700" y="21336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FC30501-9ACE-4692-9DF3-4B2EC3A7A5CD}"/>
              </a:ext>
            </a:extLst>
          </p:cNvPr>
          <p:cNvSpPr>
            <a:spLocks noGrp="1"/>
          </p:cNvSpPr>
          <p:nvPr/>
        </p:nvSpPr>
        <p:spPr>
          <a:xfrm>
            <a:off x="2108200" y="2101850"/>
            <a:ext cx="1714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90BE9BE-36CC-49E5-A607-1209BD820F8A}"/>
              </a:ext>
            </a:extLst>
          </p:cNvPr>
          <p:cNvSpPr>
            <a:spLocks noGrp="1"/>
          </p:cNvSpPr>
          <p:nvPr/>
        </p:nvSpPr>
        <p:spPr>
          <a:xfrm>
            <a:off x="2184400" y="21336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NEN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291A3DB-0BB9-486E-A577-1BD2D851BEF0}"/>
              </a:ext>
            </a:extLst>
          </p:cNvPr>
          <p:cNvSpPr>
            <a:spLocks noGrp="1"/>
          </p:cNvSpPr>
          <p:nvPr/>
        </p:nvSpPr>
        <p:spPr>
          <a:xfrm>
            <a:off x="3822700" y="2101850"/>
            <a:ext cx="34163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780A444-CADD-43C8-9BA6-3D78B26BF87E}"/>
              </a:ext>
            </a:extLst>
          </p:cNvPr>
          <p:cNvSpPr>
            <a:spLocks noGrp="1"/>
          </p:cNvSpPr>
          <p:nvPr/>
        </p:nvSpPr>
        <p:spPr>
          <a:xfrm>
            <a:off x="3898900" y="21336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Peposertib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5F09052-9631-4054-A7D9-3AA6DED019FE}"/>
              </a:ext>
            </a:extLst>
          </p:cNvPr>
          <p:cNvSpPr>
            <a:spLocks noGrp="1"/>
          </p:cNvSpPr>
          <p:nvPr/>
        </p:nvSpPr>
        <p:spPr>
          <a:xfrm>
            <a:off x="7239000" y="2101850"/>
            <a:ext cx="4762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C5AF533-13C6-48FF-B4EF-D63EF7A0739F}"/>
              </a:ext>
            </a:extLst>
          </p:cNvPr>
          <p:cNvSpPr>
            <a:spLocks noGrp="1"/>
          </p:cNvSpPr>
          <p:nvPr/>
        </p:nvSpPr>
        <p:spPr>
          <a:xfrm>
            <a:off x="7315200" y="21336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DNA-dependent protein kinase inhibitor (DNA repair)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81F67BE-0872-48B6-A141-BBF8C2692B07}"/>
              </a:ext>
            </a:extLst>
          </p:cNvPr>
          <p:cNvSpPr>
            <a:spLocks noGrp="1"/>
          </p:cNvSpPr>
          <p:nvPr/>
        </p:nvSpPr>
        <p:spPr>
          <a:xfrm>
            <a:off x="190500" y="2495550"/>
            <a:ext cx="12700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592E030-D41C-4504-B383-4DFC41F4606A}"/>
              </a:ext>
            </a:extLst>
          </p:cNvPr>
          <p:cNvSpPr>
            <a:spLocks noGrp="1"/>
          </p:cNvSpPr>
          <p:nvPr/>
        </p:nvSpPr>
        <p:spPr>
          <a:xfrm>
            <a:off x="266700" y="25273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NCT02358356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8241B53-910B-47E3-9E02-062855204D65}"/>
              </a:ext>
            </a:extLst>
          </p:cNvPr>
          <p:cNvSpPr>
            <a:spLocks noGrp="1"/>
          </p:cNvSpPr>
          <p:nvPr/>
        </p:nvSpPr>
        <p:spPr>
          <a:xfrm>
            <a:off x="1460500" y="2495550"/>
            <a:ext cx="6477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A677B99-98FA-4C50-9ACD-8042324FA96D}"/>
              </a:ext>
            </a:extLst>
          </p:cNvPr>
          <p:cNvSpPr>
            <a:spLocks noGrp="1"/>
          </p:cNvSpPr>
          <p:nvPr/>
        </p:nvSpPr>
        <p:spPr>
          <a:xfrm>
            <a:off x="1536700" y="25273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II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98E94B2-FAD2-48D5-82AB-2FD782193217}"/>
              </a:ext>
            </a:extLst>
          </p:cNvPr>
          <p:cNvSpPr>
            <a:spLocks noGrp="1"/>
          </p:cNvSpPr>
          <p:nvPr/>
        </p:nvSpPr>
        <p:spPr>
          <a:xfrm>
            <a:off x="2108200" y="2495550"/>
            <a:ext cx="17145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72C7BE6-C65C-4342-A730-DE6B5D66FDC8}"/>
              </a:ext>
            </a:extLst>
          </p:cNvPr>
          <p:cNvSpPr>
            <a:spLocks noGrp="1"/>
          </p:cNvSpPr>
          <p:nvPr/>
        </p:nvSpPr>
        <p:spPr>
          <a:xfrm>
            <a:off x="2184400" y="25273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GEP-NEN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7582217-A4D3-46C5-AF9C-A05A4603F6B0}"/>
              </a:ext>
            </a:extLst>
          </p:cNvPr>
          <p:cNvSpPr>
            <a:spLocks noGrp="1"/>
          </p:cNvSpPr>
          <p:nvPr/>
        </p:nvSpPr>
        <p:spPr>
          <a:xfrm>
            <a:off x="3822700" y="2495550"/>
            <a:ext cx="34163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8AFDE97-08A1-4113-B3DA-194EAE4B2199}"/>
              </a:ext>
            </a:extLst>
          </p:cNvPr>
          <p:cNvSpPr>
            <a:spLocks noGrp="1"/>
          </p:cNvSpPr>
          <p:nvPr/>
        </p:nvSpPr>
        <p:spPr>
          <a:xfrm>
            <a:off x="3898900" y="25273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Capecitabine + Temozolomide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6375F68-0C41-4309-8DE6-E055FFC379AD}"/>
              </a:ext>
            </a:extLst>
          </p:cNvPr>
          <p:cNvSpPr>
            <a:spLocks noGrp="1"/>
          </p:cNvSpPr>
          <p:nvPr/>
        </p:nvSpPr>
        <p:spPr>
          <a:xfrm>
            <a:off x="7239000" y="2495550"/>
            <a:ext cx="47625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155AC51-A070-41FF-A57C-023F0EBDC457}"/>
              </a:ext>
            </a:extLst>
          </p:cNvPr>
          <p:cNvSpPr>
            <a:spLocks noGrp="1"/>
          </p:cNvSpPr>
          <p:nvPr/>
        </p:nvSpPr>
        <p:spPr>
          <a:xfrm>
            <a:off x="7315200" y="25273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Antimetabolite; alkylating agent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B54C952-AD16-4766-9918-7BE9477293FB}"/>
              </a:ext>
            </a:extLst>
          </p:cNvPr>
          <p:cNvSpPr>
            <a:spLocks noGrp="1"/>
          </p:cNvSpPr>
          <p:nvPr/>
        </p:nvSpPr>
        <p:spPr>
          <a:xfrm>
            <a:off x="190500" y="2889250"/>
            <a:ext cx="12700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FDE8D38-BF19-469E-8325-6A26FB41A897}"/>
              </a:ext>
            </a:extLst>
          </p:cNvPr>
          <p:cNvSpPr>
            <a:spLocks noGrp="1"/>
          </p:cNvSpPr>
          <p:nvPr/>
        </p:nvSpPr>
        <p:spPr>
          <a:xfrm>
            <a:off x="266700" y="29210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0476" lnSpcReduction="100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2014-003067-38*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725FB07-E18D-4B69-8EA6-BEB6087087A0}"/>
              </a:ext>
            </a:extLst>
          </p:cNvPr>
          <p:cNvSpPr>
            <a:spLocks noGrp="1"/>
          </p:cNvSpPr>
          <p:nvPr/>
        </p:nvSpPr>
        <p:spPr>
          <a:xfrm>
            <a:off x="1460500" y="2889250"/>
            <a:ext cx="6477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EE4E5CB-8DFF-4F00-AC22-3F28979A3FBA}"/>
              </a:ext>
            </a:extLst>
          </p:cNvPr>
          <p:cNvSpPr>
            <a:spLocks noGrp="1"/>
          </p:cNvSpPr>
          <p:nvPr/>
        </p:nvSpPr>
        <p:spPr>
          <a:xfrm>
            <a:off x="1536700" y="29210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II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A3E9101-60A3-4AC5-8574-BE8C2BBA6873}"/>
              </a:ext>
            </a:extLst>
          </p:cNvPr>
          <p:cNvSpPr>
            <a:spLocks noGrp="1"/>
          </p:cNvSpPr>
          <p:nvPr/>
        </p:nvSpPr>
        <p:spPr>
          <a:xfrm>
            <a:off x="2108200" y="2889250"/>
            <a:ext cx="1714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AF5FF0C-D149-43E2-A69E-069CAF2C5FEA}"/>
              </a:ext>
            </a:extLst>
          </p:cNvPr>
          <p:cNvSpPr>
            <a:spLocks noGrp="1"/>
          </p:cNvSpPr>
          <p:nvPr/>
        </p:nvSpPr>
        <p:spPr>
          <a:xfrm>
            <a:off x="2184400" y="29210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GEP-NEN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E515CCA-F07C-4859-B312-AE26B76BFC68}"/>
              </a:ext>
            </a:extLst>
          </p:cNvPr>
          <p:cNvSpPr>
            <a:spLocks noGrp="1"/>
          </p:cNvSpPr>
          <p:nvPr/>
        </p:nvSpPr>
        <p:spPr>
          <a:xfrm>
            <a:off x="3822700" y="2889250"/>
            <a:ext cx="34163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D227191-1D1D-4346-A015-AE9176BE3741}"/>
              </a:ext>
            </a:extLst>
          </p:cNvPr>
          <p:cNvSpPr>
            <a:spLocks noGrp="1"/>
          </p:cNvSpPr>
          <p:nvPr/>
        </p:nvSpPr>
        <p:spPr>
          <a:xfrm>
            <a:off x="3898900" y="29210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Capecitabine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4A58B11-3813-4E9C-9DE6-9FF3B62BBD07}"/>
              </a:ext>
            </a:extLst>
          </p:cNvPr>
          <p:cNvSpPr>
            <a:spLocks noGrp="1"/>
          </p:cNvSpPr>
          <p:nvPr/>
        </p:nvSpPr>
        <p:spPr>
          <a:xfrm>
            <a:off x="7239000" y="2889250"/>
            <a:ext cx="4762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B60AAEF-A8F6-4003-A190-892B52E7F94D}"/>
              </a:ext>
            </a:extLst>
          </p:cNvPr>
          <p:cNvSpPr>
            <a:spLocks noGrp="1"/>
          </p:cNvSpPr>
          <p:nvPr/>
        </p:nvSpPr>
        <p:spPr>
          <a:xfrm>
            <a:off x="7315200" y="29210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Antimetabolite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EF2968F-D49E-4CAD-B885-57B0666981FF}"/>
              </a:ext>
            </a:extLst>
          </p:cNvPr>
          <p:cNvSpPr>
            <a:spLocks noGrp="1"/>
          </p:cNvSpPr>
          <p:nvPr/>
        </p:nvSpPr>
        <p:spPr>
          <a:xfrm>
            <a:off x="190500" y="3282950"/>
            <a:ext cx="12700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BDB7BC0-5F7B-4C70-BC51-71925ECEF917}"/>
              </a:ext>
            </a:extLst>
          </p:cNvPr>
          <p:cNvSpPr>
            <a:spLocks noGrp="1"/>
          </p:cNvSpPr>
          <p:nvPr/>
        </p:nvSpPr>
        <p:spPr>
          <a:xfrm>
            <a:off x="266700" y="33147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NCT05053854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61E137C7-AEAE-472D-8EB7-7D7F69EF7242}"/>
              </a:ext>
            </a:extLst>
          </p:cNvPr>
          <p:cNvSpPr>
            <a:spLocks noGrp="1"/>
          </p:cNvSpPr>
          <p:nvPr/>
        </p:nvSpPr>
        <p:spPr>
          <a:xfrm>
            <a:off x="1460500" y="3282950"/>
            <a:ext cx="6477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EB3B88D-B58F-433C-B09C-EECD94A5F6CE}"/>
              </a:ext>
            </a:extLst>
          </p:cNvPr>
          <p:cNvSpPr>
            <a:spLocks noGrp="1"/>
          </p:cNvSpPr>
          <p:nvPr/>
        </p:nvSpPr>
        <p:spPr>
          <a:xfrm>
            <a:off x="1536700" y="33147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70C031E-9799-47EF-9C31-6C4807F7FD98}"/>
              </a:ext>
            </a:extLst>
          </p:cNvPr>
          <p:cNvSpPr>
            <a:spLocks noGrp="1"/>
          </p:cNvSpPr>
          <p:nvPr/>
        </p:nvSpPr>
        <p:spPr>
          <a:xfrm>
            <a:off x="2108200" y="3282950"/>
            <a:ext cx="17145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8589944-2EF4-4887-AE61-EAF759EDB7C5}"/>
              </a:ext>
            </a:extLst>
          </p:cNvPr>
          <p:cNvSpPr>
            <a:spLocks noGrp="1"/>
          </p:cNvSpPr>
          <p:nvPr/>
        </p:nvSpPr>
        <p:spPr>
          <a:xfrm>
            <a:off x="2184400" y="33147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Metastatic GEP-NEN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7BCEAB4-1AB8-4EDA-BE35-08588EEAA293}"/>
              </a:ext>
            </a:extLst>
          </p:cNvPr>
          <p:cNvSpPr>
            <a:spLocks noGrp="1"/>
          </p:cNvSpPr>
          <p:nvPr/>
        </p:nvSpPr>
        <p:spPr>
          <a:xfrm>
            <a:off x="3822700" y="3282950"/>
            <a:ext cx="34163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448CF55-4395-49A9-9B0A-8C44C953AA21}"/>
              </a:ext>
            </a:extLst>
          </p:cNvPr>
          <p:cNvSpPr>
            <a:spLocks noGrp="1"/>
          </p:cNvSpPr>
          <p:nvPr/>
        </p:nvSpPr>
        <p:spPr>
          <a:xfrm>
            <a:off x="3898900" y="33147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Talazoparib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10401E8-7781-48CE-BD50-5B60FF2BC1FD}"/>
              </a:ext>
            </a:extLst>
          </p:cNvPr>
          <p:cNvSpPr>
            <a:spLocks noGrp="1"/>
          </p:cNvSpPr>
          <p:nvPr/>
        </p:nvSpPr>
        <p:spPr>
          <a:xfrm>
            <a:off x="7239000" y="3282950"/>
            <a:ext cx="47625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1138CB6-9D63-49E2-AD22-6F7F18A8C94E}"/>
              </a:ext>
            </a:extLst>
          </p:cNvPr>
          <p:cNvSpPr>
            <a:spLocks noGrp="1"/>
          </p:cNvSpPr>
          <p:nvPr/>
        </p:nvSpPr>
        <p:spPr>
          <a:xfrm>
            <a:off x="7315200" y="33147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PARP inhibitor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C49C3AA-D7D5-43CC-95B4-15C807DC588D}"/>
              </a:ext>
            </a:extLst>
          </p:cNvPr>
          <p:cNvSpPr>
            <a:spLocks noGrp="1"/>
          </p:cNvSpPr>
          <p:nvPr/>
        </p:nvSpPr>
        <p:spPr>
          <a:xfrm>
            <a:off x="190500" y="3676650"/>
            <a:ext cx="12700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3ADEE29-B6F6-4A7D-9D65-5A6D40A2D205}"/>
              </a:ext>
            </a:extLst>
          </p:cNvPr>
          <p:cNvSpPr>
            <a:spLocks noGrp="1"/>
          </p:cNvSpPr>
          <p:nvPr/>
        </p:nvSpPr>
        <p:spPr>
          <a:xfrm>
            <a:off x="266700" y="37084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NCT04375267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522D2D5-BA60-4FE6-8987-2539520FF245}"/>
              </a:ext>
            </a:extLst>
          </p:cNvPr>
          <p:cNvSpPr>
            <a:spLocks noGrp="1"/>
          </p:cNvSpPr>
          <p:nvPr/>
        </p:nvSpPr>
        <p:spPr>
          <a:xfrm>
            <a:off x="1460500" y="3676650"/>
            <a:ext cx="6477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9A5B412-6364-42B3-A604-D778309E50AF}"/>
              </a:ext>
            </a:extLst>
          </p:cNvPr>
          <p:cNvSpPr>
            <a:spLocks noGrp="1"/>
          </p:cNvSpPr>
          <p:nvPr/>
        </p:nvSpPr>
        <p:spPr>
          <a:xfrm>
            <a:off x="1536700" y="37084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457157E-60CA-4F02-999B-A081FC2B5468}"/>
              </a:ext>
            </a:extLst>
          </p:cNvPr>
          <p:cNvSpPr>
            <a:spLocks noGrp="1"/>
          </p:cNvSpPr>
          <p:nvPr/>
        </p:nvSpPr>
        <p:spPr>
          <a:xfrm>
            <a:off x="2108200" y="3676650"/>
            <a:ext cx="1714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1461656-35D2-4FFD-97D7-A2DEAEB2504F}"/>
              </a:ext>
            </a:extLst>
          </p:cNvPr>
          <p:cNvSpPr>
            <a:spLocks noGrp="1"/>
          </p:cNvSpPr>
          <p:nvPr/>
        </p:nvSpPr>
        <p:spPr>
          <a:xfrm>
            <a:off x="2184400" y="37084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6812" lnSpcReduction="20000"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NEN; SSTR2+ thymoma or mesothelioma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7267870-B0F5-4E58-B058-ADCE9F7D284D}"/>
              </a:ext>
            </a:extLst>
          </p:cNvPr>
          <p:cNvSpPr>
            <a:spLocks noGrp="1"/>
          </p:cNvSpPr>
          <p:nvPr/>
        </p:nvSpPr>
        <p:spPr>
          <a:xfrm>
            <a:off x="3822700" y="3676650"/>
            <a:ext cx="34163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B6F035A-CECE-475F-97FB-016B3D44C701}"/>
              </a:ext>
            </a:extLst>
          </p:cNvPr>
          <p:cNvSpPr>
            <a:spLocks noGrp="1"/>
          </p:cNvSpPr>
          <p:nvPr/>
        </p:nvSpPr>
        <p:spPr>
          <a:xfrm>
            <a:off x="3898900" y="37084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Olaparib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9E157AD-90C0-4925-AADA-559A93877B9E}"/>
              </a:ext>
            </a:extLst>
          </p:cNvPr>
          <p:cNvSpPr>
            <a:spLocks noGrp="1"/>
          </p:cNvSpPr>
          <p:nvPr/>
        </p:nvSpPr>
        <p:spPr>
          <a:xfrm>
            <a:off x="7239000" y="3676650"/>
            <a:ext cx="4762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5704A57-9337-412F-A026-BF93403EB023}"/>
              </a:ext>
            </a:extLst>
          </p:cNvPr>
          <p:cNvSpPr>
            <a:spLocks noGrp="1"/>
          </p:cNvSpPr>
          <p:nvPr/>
        </p:nvSpPr>
        <p:spPr>
          <a:xfrm>
            <a:off x="7315200" y="37084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PARP inhibitor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27C804F-E3A4-420D-9636-D9B359214F8F}"/>
              </a:ext>
            </a:extLst>
          </p:cNvPr>
          <p:cNvSpPr>
            <a:spLocks noGrp="1"/>
          </p:cNvSpPr>
          <p:nvPr/>
        </p:nvSpPr>
        <p:spPr>
          <a:xfrm>
            <a:off x="190500" y="4070350"/>
            <a:ext cx="12700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B130A98-D946-40D5-A8B2-EF34E87F8D70}"/>
              </a:ext>
            </a:extLst>
          </p:cNvPr>
          <p:cNvSpPr>
            <a:spLocks noGrp="1"/>
          </p:cNvSpPr>
          <p:nvPr/>
        </p:nvSpPr>
        <p:spPr>
          <a:xfrm>
            <a:off x="266700" y="41021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NCT05870423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08852C4-9A5F-48FE-A5A2-9BB9F383A029}"/>
              </a:ext>
            </a:extLst>
          </p:cNvPr>
          <p:cNvSpPr>
            <a:spLocks noGrp="1"/>
          </p:cNvSpPr>
          <p:nvPr/>
        </p:nvSpPr>
        <p:spPr>
          <a:xfrm>
            <a:off x="1460500" y="4070350"/>
            <a:ext cx="6477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B344586-F6E0-4A1C-B903-726B9861915B}"/>
              </a:ext>
            </a:extLst>
          </p:cNvPr>
          <p:cNvSpPr>
            <a:spLocks noGrp="1"/>
          </p:cNvSpPr>
          <p:nvPr/>
        </p:nvSpPr>
        <p:spPr>
          <a:xfrm>
            <a:off x="1536700" y="41021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A1B9588-4495-4F7E-BB96-C82C2FE91EA7}"/>
              </a:ext>
            </a:extLst>
          </p:cNvPr>
          <p:cNvSpPr>
            <a:spLocks noGrp="1"/>
          </p:cNvSpPr>
          <p:nvPr/>
        </p:nvSpPr>
        <p:spPr>
          <a:xfrm>
            <a:off x="2108200" y="4070350"/>
            <a:ext cx="17145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0799461-7B77-4C9C-8687-EFED2D675647}"/>
              </a:ext>
            </a:extLst>
          </p:cNvPr>
          <p:cNvSpPr>
            <a:spLocks noGrp="1"/>
          </p:cNvSpPr>
          <p:nvPr/>
        </p:nvSpPr>
        <p:spPr>
          <a:xfrm>
            <a:off x="2184400" y="41021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NEN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D002143-EDCC-4EB4-AE63-A4E9316AD998}"/>
              </a:ext>
            </a:extLst>
          </p:cNvPr>
          <p:cNvSpPr>
            <a:spLocks noGrp="1"/>
          </p:cNvSpPr>
          <p:nvPr/>
        </p:nvSpPr>
        <p:spPr>
          <a:xfrm>
            <a:off x="3822700" y="4070350"/>
            <a:ext cx="34163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4C9365E-ACF9-4C93-9E69-275B609B6943}"/>
              </a:ext>
            </a:extLst>
          </p:cNvPr>
          <p:cNvSpPr>
            <a:spLocks noGrp="1"/>
          </p:cNvSpPr>
          <p:nvPr/>
        </p:nvSpPr>
        <p:spPr>
          <a:xfrm>
            <a:off x="3898900" y="41021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Olaparib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A6F1152-BFF0-41A0-B248-D5B4C8251EA7}"/>
              </a:ext>
            </a:extLst>
          </p:cNvPr>
          <p:cNvSpPr>
            <a:spLocks noGrp="1"/>
          </p:cNvSpPr>
          <p:nvPr/>
        </p:nvSpPr>
        <p:spPr>
          <a:xfrm>
            <a:off x="7239000" y="4070350"/>
            <a:ext cx="47625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7418416-3189-4B11-A346-3C180380CEB5}"/>
              </a:ext>
            </a:extLst>
          </p:cNvPr>
          <p:cNvSpPr>
            <a:spLocks noGrp="1"/>
          </p:cNvSpPr>
          <p:nvPr/>
        </p:nvSpPr>
        <p:spPr>
          <a:xfrm>
            <a:off x="7315200" y="41021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PARP inhibitor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A5C5EE8-CC5C-4AD5-976F-54E4E43E6CCE}"/>
              </a:ext>
            </a:extLst>
          </p:cNvPr>
          <p:cNvSpPr>
            <a:spLocks noGrp="1"/>
          </p:cNvSpPr>
          <p:nvPr/>
        </p:nvSpPr>
        <p:spPr>
          <a:xfrm>
            <a:off x="190500" y="4464050"/>
            <a:ext cx="12700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48FCFC1-E418-4536-AB8E-F342259E90BC}"/>
              </a:ext>
            </a:extLst>
          </p:cNvPr>
          <p:cNvSpPr>
            <a:spLocks noGrp="1"/>
          </p:cNvSpPr>
          <p:nvPr/>
        </p:nvSpPr>
        <p:spPr>
          <a:xfrm>
            <a:off x="266700" y="44958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NCT04086485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7BF6E81-ABA5-4301-9608-C4ACB75062B3}"/>
              </a:ext>
            </a:extLst>
          </p:cNvPr>
          <p:cNvSpPr>
            <a:spLocks noGrp="1"/>
          </p:cNvSpPr>
          <p:nvPr/>
        </p:nvSpPr>
        <p:spPr>
          <a:xfrm>
            <a:off x="1460500" y="4464050"/>
            <a:ext cx="6477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E0BA44D-5463-433A-8A68-00354FE57727}"/>
              </a:ext>
            </a:extLst>
          </p:cNvPr>
          <p:cNvSpPr>
            <a:spLocks noGrp="1"/>
          </p:cNvSpPr>
          <p:nvPr/>
        </p:nvSpPr>
        <p:spPr>
          <a:xfrm>
            <a:off x="1536700" y="44958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I/II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FB0F445-3305-4454-8781-BE1D276C1547}"/>
              </a:ext>
            </a:extLst>
          </p:cNvPr>
          <p:cNvSpPr>
            <a:spLocks noGrp="1"/>
          </p:cNvSpPr>
          <p:nvPr/>
        </p:nvSpPr>
        <p:spPr>
          <a:xfrm>
            <a:off x="2108200" y="4464050"/>
            <a:ext cx="1714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B99C60A-D664-4E23-A428-69EFA5C22764}"/>
              </a:ext>
            </a:extLst>
          </p:cNvPr>
          <p:cNvSpPr>
            <a:spLocks noGrp="1"/>
          </p:cNvSpPr>
          <p:nvPr/>
        </p:nvSpPr>
        <p:spPr>
          <a:xfrm>
            <a:off x="2184400" y="44958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GEP-NEN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D203E734-768C-42B6-9F83-8A18CDA83E4A}"/>
              </a:ext>
            </a:extLst>
          </p:cNvPr>
          <p:cNvSpPr>
            <a:spLocks noGrp="1"/>
          </p:cNvSpPr>
          <p:nvPr/>
        </p:nvSpPr>
        <p:spPr>
          <a:xfrm>
            <a:off x="3822700" y="4464050"/>
            <a:ext cx="34163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A4EE5EAE-FCF6-4552-AB74-FFCEA8B194C9}"/>
              </a:ext>
            </a:extLst>
          </p:cNvPr>
          <p:cNvSpPr>
            <a:spLocks noGrp="1"/>
          </p:cNvSpPr>
          <p:nvPr/>
        </p:nvSpPr>
        <p:spPr>
          <a:xfrm>
            <a:off x="3898900" y="44958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Olaparib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FBBC324-0414-4C5E-8AF1-07D15A6DE1E7}"/>
              </a:ext>
            </a:extLst>
          </p:cNvPr>
          <p:cNvSpPr>
            <a:spLocks noGrp="1"/>
          </p:cNvSpPr>
          <p:nvPr/>
        </p:nvSpPr>
        <p:spPr>
          <a:xfrm>
            <a:off x="7239000" y="4464050"/>
            <a:ext cx="4762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BFB2DB1-2701-415D-A9A1-1B14E19B8E59}"/>
              </a:ext>
            </a:extLst>
          </p:cNvPr>
          <p:cNvSpPr>
            <a:spLocks noGrp="1"/>
          </p:cNvSpPr>
          <p:nvPr/>
        </p:nvSpPr>
        <p:spPr>
          <a:xfrm>
            <a:off x="7315200" y="44958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PARP inhibitor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B5EA04F-C016-4DB3-8377-CB81C2B81E4C}"/>
              </a:ext>
            </a:extLst>
          </p:cNvPr>
          <p:cNvSpPr>
            <a:spLocks noGrp="1"/>
          </p:cNvSpPr>
          <p:nvPr/>
        </p:nvSpPr>
        <p:spPr>
          <a:xfrm>
            <a:off x="190500" y="4857750"/>
            <a:ext cx="12700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5DB65CF-25A9-4804-B7B2-A0D066956216}"/>
              </a:ext>
            </a:extLst>
          </p:cNvPr>
          <p:cNvSpPr>
            <a:spLocks noGrp="1"/>
          </p:cNvSpPr>
          <p:nvPr/>
        </p:nvSpPr>
        <p:spPr>
          <a:xfrm>
            <a:off x="266700" y="48895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NCT05687123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F6EB62F-9C9C-4F63-BD0D-012B491FBF61}"/>
              </a:ext>
            </a:extLst>
          </p:cNvPr>
          <p:cNvSpPr>
            <a:spLocks noGrp="1"/>
          </p:cNvSpPr>
          <p:nvPr/>
        </p:nvSpPr>
        <p:spPr>
          <a:xfrm>
            <a:off x="1460500" y="4857750"/>
            <a:ext cx="6477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FAFF7DC-A17E-48C6-A7F7-967556558646}"/>
              </a:ext>
            </a:extLst>
          </p:cNvPr>
          <p:cNvSpPr>
            <a:spLocks noGrp="1"/>
          </p:cNvSpPr>
          <p:nvPr/>
        </p:nvSpPr>
        <p:spPr>
          <a:xfrm>
            <a:off x="1536700" y="48895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04F14D9-924B-4EAD-AA01-489E6AC503A8}"/>
              </a:ext>
            </a:extLst>
          </p:cNvPr>
          <p:cNvSpPr>
            <a:spLocks noGrp="1"/>
          </p:cNvSpPr>
          <p:nvPr/>
        </p:nvSpPr>
        <p:spPr>
          <a:xfrm>
            <a:off x="2108200" y="4857750"/>
            <a:ext cx="17145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F950D6C-2D6B-41AB-9D59-F141D9868F54}"/>
              </a:ext>
            </a:extLst>
          </p:cNvPr>
          <p:cNvSpPr>
            <a:spLocks noGrp="1"/>
          </p:cNvSpPr>
          <p:nvPr/>
        </p:nvSpPr>
        <p:spPr>
          <a:xfrm>
            <a:off x="2184400" y="48895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Pancreatic NEN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88BEB239-45E8-4C7B-8E64-3D4A17CC7F96}"/>
              </a:ext>
            </a:extLst>
          </p:cNvPr>
          <p:cNvSpPr>
            <a:spLocks noGrp="1"/>
          </p:cNvSpPr>
          <p:nvPr/>
        </p:nvSpPr>
        <p:spPr>
          <a:xfrm>
            <a:off x="3822700" y="4857750"/>
            <a:ext cx="34163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4F65D5A-5709-4C1A-A897-A44D306505CE}"/>
              </a:ext>
            </a:extLst>
          </p:cNvPr>
          <p:cNvSpPr>
            <a:spLocks noGrp="1"/>
          </p:cNvSpPr>
          <p:nvPr/>
        </p:nvSpPr>
        <p:spPr>
          <a:xfrm>
            <a:off x="3898900" y="48895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Sunitinib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A0FE3DD-890E-4ACC-8556-FA5A402D1C95}"/>
              </a:ext>
            </a:extLst>
          </p:cNvPr>
          <p:cNvSpPr>
            <a:spLocks noGrp="1"/>
          </p:cNvSpPr>
          <p:nvPr/>
        </p:nvSpPr>
        <p:spPr>
          <a:xfrm>
            <a:off x="7239000" y="4857750"/>
            <a:ext cx="47625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71EF3E14-4BE8-4E7C-8D83-F85EA0AF54AA}"/>
              </a:ext>
            </a:extLst>
          </p:cNvPr>
          <p:cNvSpPr>
            <a:spLocks noGrp="1"/>
          </p:cNvSpPr>
          <p:nvPr/>
        </p:nvSpPr>
        <p:spPr>
          <a:xfrm>
            <a:off x="7315200" y="48895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Tyrosine kinase inhibitor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65BF272-B447-4650-8DA2-98F3860F3273}"/>
              </a:ext>
            </a:extLst>
          </p:cNvPr>
          <p:cNvSpPr>
            <a:spLocks noGrp="1"/>
          </p:cNvSpPr>
          <p:nvPr/>
        </p:nvSpPr>
        <p:spPr>
          <a:xfrm>
            <a:off x="190500" y="5251450"/>
            <a:ext cx="12700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38BE922-2E62-47A6-9F24-054163EA7ABC}"/>
              </a:ext>
            </a:extLst>
          </p:cNvPr>
          <p:cNvSpPr>
            <a:spLocks noGrp="1"/>
          </p:cNvSpPr>
          <p:nvPr/>
        </p:nvSpPr>
        <p:spPr>
          <a:xfrm>
            <a:off x="266700" y="52832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NCT05249114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1F0A548-C026-464E-A4C3-23573F3560DC}"/>
              </a:ext>
            </a:extLst>
          </p:cNvPr>
          <p:cNvSpPr>
            <a:spLocks noGrp="1"/>
          </p:cNvSpPr>
          <p:nvPr/>
        </p:nvSpPr>
        <p:spPr>
          <a:xfrm>
            <a:off x="1460500" y="5251450"/>
            <a:ext cx="6477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C3A28FB-43C1-4E2E-9C27-2142CDAC3D93}"/>
              </a:ext>
            </a:extLst>
          </p:cNvPr>
          <p:cNvSpPr>
            <a:spLocks noGrp="1"/>
          </p:cNvSpPr>
          <p:nvPr/>
        </p:nvSpPr>
        <p:spPr>
          <a:xfrm>
            <a:off x="1536700" y="52832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E4195A9F-99FC-44AE-9C96-8B382C24E53C}"/>
              </a:ext>
            </a:extLst>
          </p:cNvPr>
          <p:cNvSpPr>
            <a:spLocks noGrp="1"/>
          </p:cNvSpPr>
          <p:nvPr/>
        </p:nvSpPr>
        <p:spPr>
          <a:xfrm>
            <a:off x="2108200" y="5251450"/>
            <a:ext cx="1714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3AD8A858-4469-4420-BE66-888496DB56BE}"/>
              </a:ext>
            </a:extLst>
          </p:cNvPr>
          <p:cNvSpPr>
            <a:spLocks noGrp="1"/>
          </p:cNvSpPr>
          <p:nvPr/>
        </p:nvSpPr>
        <p:spPr>
          <a:xfrm>
            <a:off x="2184400" y="52832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NEN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25718A4-546C-409C-9A90-84D3CEFFB900}"/>
              </a:ext>
            </a:extLst>
          </p:cNvPr>
          <p:cNvSpPr>
            <a:spLocks noGrp="1"/>
          </p:cNvSpPr>
          <p:nvPr/>
        </p:nvSpPr>
        <p:spPr>
          <a:xfrm>
            <a:off x="3822700" y="5251450"/>
            <a:ext cx="34163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102F3AE1-E992-4CC5-B491-E53A1F7C3ABF}"/>
              </a:ext>
            </a:extLst>
          </p:cNvPr>
          <p:cNvSpPr>
            <a:spLocks noGrp="1"/>
          </p:cNvSpPr>
          <p:nvPr/>
        </p:nvSpPr>
        <p:spPr>
          <a:xfrm>
            <a:off x="3898900" y="52832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Cabozantinib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B9070A8-7B31-4723-9B88-1187718E00AF}"/>
              </a:ext>
            </a:extLst>
          </p:cNvPr>
          <p:cNvSpPr>
            <a:spLocks noGrp="1"/>
          </p:cNvSpPr>
          <p:nvPr/>
        </p:nvSpPr>
        <p:spPr>
          <a:xfrm>
            <a:off x="7239000" y="5251450"/>
            <a:ext cx="4762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FC9051D-E7B0-448F-BF5B-989D7BDE66AB}"/>
              </a:ext>
            </a:extLst>
          </p:cNvPr>
          <p:cNvSpPr>
            <a:spLocks noGrp="1"/>
          </p:cNvSpPr>
          <p:nvPr/>
        </p:nvSpPr>
        <p:spPr>
          <a:xfrm>
            <a:off x="7315200" y="52832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Tyrosine kinase inhibitor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01DCFEB-699C-4433-A5AE-147ECF5FF211}"/>
              </a:ext>
            </a:extLst>
          </p:cNvPr>
          <p:cNvSpPr>
            <a:spLocks noGrp="1"/>
          </p:cNvSpPr>
          <p:nvPr/>
        </p:nvSpPr>
        <p:spPr>
          <a:xfrm>
            <a:off x="190500" y="5645150"/>
            <a:ext cx="12700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20C6B6B3-28FE-4B4C-8B2B-54BEFE6AEB9F}"/>
              </a:ext>
            </a:extLst>
          </p:cNvPr>
          <p:cNvSpPr>
            <a:spLocks noGrp="1"/>
          </p:cNvSpPr>
          <p:nvPr/>
        </p:nvSpPr>
        <p:spPr>
          <a:xfrm>
            <a:off x="266700" y="56769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NCT03629847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9BE5499-6C74-43D7-8861-624D762A05F7}"/>
              </a:ext>
            </a:extLst>
          </p:cNvPr>
          <p:cNvSpPr>
            <a:spLocks noGrp="1"/>
          </p:cNvSpPr>
          <p:nvPr/>
        </p:nvSpPr>
        <p:spPr>
          <a:xfrm>
            <a:off x="1460500" y="5645150"/>
            <a:ext cx="6477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7E78788-6DC9-4371-B27A-30008D2E2CD1}"/>
              </a:ext>
            </a:extLst>
          </p:cNvPr>
          <p:cNvSpPr>
            <a:spLocks noGrp="1"/>
          </p:cNvSpPr>
          <p:nvPr/>
        </p:nvSpPr>
        <p:spPr>
          <a:xfrm>
            <a:off x="1536700" y="56769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I/II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D2C5450-56EA-444F-89F9-ACB63ACF204A}"/>
              </a:ext>
            </a:extLst>
          </p:cNvPr>
          <p:cNvSpPr>
            <a:spLocks noGrp="1"/>
          </p:cNvSpPr>
          <p:nvPr/>
        </p:nvSpPr>
        <p:spPr>
          <a:xfrm>
            <a:off x="2108200" y="5645150"/>
            <a:ext cx="17145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0616E4A-1227-49A2-B586-CED09E2FE27E}"/>
              </a:ext>
            </a:extLst>
          </p:cNvPr>
          <p:cNvSpPr>
            <a:spLocks noGrp="1"/>
          </p:cNvSpPr>
          <p:nvPr/>
        </p:nvSpPr>
        <p:spPr>
          <a:xfrm>
            <a:off x="2184400" y="56769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GEP- and lung NEN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B8D867E-7836-46F4-AB5B-EE3BA7F0A4E3}"/>
              </a:ext>
            </a:extLst>
          </p:cNvPr>
          <p:cNvSpPr>
            <a:spLocks noGrp="1"/>
          </p:cNvSpPr>
          <p:nvPr/>
        </p:nvSpPr>
        <p:spPr>
          <a:xfrm>
            <a:off x="3822700" y="5645150"/>
            <a:ext cx="34163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81D0D225-941B-4331-9F1D-58D3B62FDB37}"/>
              </a:ext>
            </a:extLst>
          </p:cNvPr>
          <p:cNvSpPr>
            <a:spLocks noGrp="1"/>
          </p:cNvSpPr>
          <p:nvPr/>
        </p:nvSpPr>
        <p:spPr>
          <a:xfrm>
            <a:off x="3898900" y="56769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Everolimus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310B0A5-5932-4218-AFFD-70FD670DFEA6}"/>
              </a:ext>
            </a:extLst>
          </p:cNvPr>
          <p:cNvSpPr>
            <a:spLocks noGrp="1"/>
          </p:cNvSpPr>
          <p:nvPr/>
        </p:nvSpPr>
        <p:spPr>
          <a:xfrm>
            <a:off x="7239000" y="5645150"/>
            <a:ext cx="4762500" cy="393700"/>
          </a:xfrm>
          <a:prstGeom prst="rect">
            <a:avLst/>
          </a:prstGeom>
          <a:solidFill>
            <a:srgbClr val="101E28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6FC29DE3-D72A-4962-987B-3961E385AD6B}"/>
              </a:ext>
            </a:extLst>
          </p:cNvPr>
          <p:cNvSpPr>
            <a:spLocks noGrp="1"/>
          </p:cNvSpPr>
          <p:nvPr/>
        </p:nvSpPr>
        <p:spPr>
          <a:xfrm>
            <a:off x="7315200" y="56769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mTOR inhibitor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83B0E142-9E4C-4E8C-8899-BBDFEA7E346C}"/>
              </a:ext>
            </a:extLst>
          </p:cNvPr>
          <p:cNvSpPr>
            <a:spLocks noGrp="1"/>
          </p:cNvSpPr>
          <p:nvPr/>
        </p:nvSpPr>
        <p:spPr>
          <a:xfrm>
            <a:off x="190500" y="6038850"/>
            <a:ext cx="12700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057E593-9111-499D-92F5-6C98CF9925B6}"/>
              </a:ext>
            </a:extLst>
          </p:cNvPr>
          <p:cNvSpPr>
            <a:spLocks noGrp="1"/>
          </p:cNvSpPr>
          <p:nvPr/>
        </p:nvSpPr>
        <p:spPr>
          <a:xfrm>
            <a:off x="266700" y="6070600"/>
            <a:ext cx="11176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7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1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NCT06663072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E5336F9-D867-4471-8A74-CFD5D1B50308}"/>
              </a:ext>
            </a:extLst>
          </p:cNvPr>
          <p:cNvSpPr>
            <a:spLocks noGrp="1"/>
          </p:cNvSpPr>
          <p:nvPr/>
        </p:nvSpPr>
        <p:spPr>
          <a:xfrm>
            <a:off x="1460500" y="6038850"/>
            <a:ext cx="6477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6EC35CCE-F597-4A4F-A6A0-388853BD9C3D}"/>
              </a:ext>
            </a:extLst>
          </p:cNvPr>
          <p:cNvSpPr>
            <a:spLocks noGrp="1"/>
          </p:cNvSpPr>
          <p:nvPr/>
        </p:nvSpPr>
        <p:spPr>
          <a:xfrm>
            <a:off x="1536700" y="6070600"/>
            <a:ext cx="4953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033D4431-CAAD-4DE6-915B-14EECAF629A8}"/>
              </a:ext>
            </a:extLst>
          </p:cNvPr>
          <p:cNvSpPr>
            <a:spLocks noGrp="1"/>
          </p:cNvSpPr>
          <p:nvPr/>
        </p:nvSpPr>
        <p:spPr>
          <a:xfrm>
            <a:off x="2108200" y="6038850"/>
            <a:ext cx="1714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5262B48A-4CED-4D06-BB65-DA263B9943FF}"/>
              </a:ext>
            </a:extLst>
          </p:cNvPr>
          <p:cNvSpPr>
            <a:spLocks noGrp="1"/>
          </p:cNvSpPr>
          <p:nvPr/>
        </p:nvSpPr>
        <p:spPr>
          <a:xfrm>
            <a:off x="2184400" y="6070600"/>
            <a:ext cx="1562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BFC5CC"/>
                </a:solidFill>
                <a:latin typeface="Arial"/>
                <a:ea typeface="Arial"/>
                <a:cs typeface="Arial"/>
              </a:rPr>
              <a:t>Pancreatic NEN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48682DB8-EF98-4311-B5A9-8F012DA0C036}"/>
              </a:ext>
            </a:extLst>
          </p:cNvPr>
          <p:cNvSpPr>
            <a:spLocks noGrp="1"/>
          </p:cNvSpPr>
          <p:nvPr/>
        </p:nvSpPr>
        <p:spPr>
          <a:xfrm>
            <a:off x="3822700" y="6038850"/>
            <a:ext cx="34163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173CB8C5-5CF3-44B1-B0FE-786282B07DC2}"/>
              </a:ext>
            </a:extLst>
          </p:cNvPr>
          <p:cNvSpPr>
            <a:spLocks noGrp="1"/>
          </p:cNvSpPr>
          <p:nvPr/>
        </p:nvSpPr>
        <p:spPr>
          <a:xfrm>
            <a:off x="3898900" y="6070600"/>
            <a:ext cx="32639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50">
                <a:solidFill>
                  <a:srgbClr val="F8FAFC"/>
                </a:solidFill>
                <a:latin typeface="Arial"/>
                <a:ea typeface="Arial"/>
                <a:cs typeface="Arial"/>
              </a:rPr>
              <a:t>Lutathera + Fulvestrant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64E6F428-A9F5-43AD-AAF9-E81B5117455E}"/>
              </a:ext>
            </a:extLst>
          </p:cNvPr>
          <p:cNvSpPr>
            <a:spLocks noGrp="1"/>
          </p:cNvSpPr>
          <p:nvPr/>
        </p:nvSpPr>
        <p:spPr>
          <a:xfrm>
            <a:off x="7239000" y="6038850"/>
            <a:ext cx="4762500" cy="393700"/>
          </a:xfrm>
          <a:prstGeom prst="rect">
            <a:avLst/>
          </a:prstGeom>
          <a:solidFill>
            <a:srgbClr val="0D1720"/>
          </a:solidFill>
          <a:ln w="9525">
            <a:solidFill>
              <a:srgbClr val="52606B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ACCCBCB-7468-4ECF-90EE-64ABF7F68E1D}"/>
              </a:ext>
            </a:extLst>
          </p:cNvPr>
          <p:cNvSpPr>
            <a:spLocks noGrp="1"/>
          </p:cNvSpPr>
          <p:nvPr/>
        </p:nvSpPr>
        <p:spPr>
          <a:xfrm>
            <a:off x="7315200" y="6070600"/>
            <a:ext cx="4610100" cy="33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BFC5CC"/>
                </a:solidFill>
                <a:latin typeface="Arial"/>
                <a:ea typeface="Arial"/>
                <a:cs typeface="Arial"/>
              </a:rPr>
              <a:t>ER antagonist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A0E5CBA-F58A-4B59-9334-6BAE0360F8FF}"/>
              </a:ext>
            </a:extLst>
          </p:cNvPr>
          <p:cNvSpPr>
            <a:spLocks noGrp="1"/>
          </p:cNvSpPr>
          <p:nvPr/>
        </p:nvSpPr>
        <p:spPr>
          <a:xfrm>
            <a:off x="203200" y="6483350"/>
            <a:ext cx="11798300" cy="222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 algn="ctr">
              <a:defRPr sz="1575" b="0">
                <a:solidFill>
                  <a:srgbClr val="BFC5CC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BFC5CC"/>
                </a:solidFill>
                <a:latin typeface="Arial"/>
                <a:ea typeface="Arial"/>
                <a:cs typeface="Arial"/>
              </a:rPr>
              <a:t>NEN = neuroendocrine neoplasm; GEP = gastroenteropancreatic; SSTR2 = somatostatin receptor 2. * Identifier reproduced from the source slide.</a:t>
            </a:r>
          </a:p>
        </p:txBody>
      </p:sp>
    </p:spTree>
    <p:extLst>
      <p:ext uri="{BB962C8B-B14F-4D97-AF65-F5344CB8AC3E}">
        <p14:creationId xmlns:p14="http://schemas.microsoft.com/office/powerpoint/2010/main" val="142815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14A4A4B9-F1E6-455B-848F-7A7017BE19AA}"/>
              </a:ext>
            </a:extLst>
          </p:cNvPr>
          <p:cNvSpPr>
            <a:spLocks noGrp="1"/>
          </p:cNvSpPr>
          <p:nvPr/>
        </p:nvSpPr>
        <p:spPr>
          <a:xfrm>
            <a:off x="304800" y="101600"/>
            <a:ext cx="11582400" cy="520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defRPr sz="450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GAPS AND PITFALLS OF PRRT IN GEP-NETs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C8FCE5-FC28-4689-A3B2-C92978520FAC}"/>
              </a:ext>
            </a:extLst>
          </p:cNvPr>
          <p:cNvSpPr>
            <a:spLocks noGrp="1"/>
          </p:cNvSpPr>
          <p:nvPr/>
        </p:nvSpPr>
        <p:spPr>
          <a:xfrm>
            <a:off x="304800" y="622300"/>
            <a:ext cx="11582400" cy="254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327" lnSpcReduction="20000"/>
          </a:bodyPr>
          <a:lstStyle/>
          <a:p>
            <a:pPr algn="ctr">
              <a:defRPr sz="2025" b="1">
                <a:solidFill>
                  <a:srgbClr val="FFBE2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BE27"/>
                </a:solidFill>
                <a:latin typeface="Arial"/>
                <a:ea typeface="Arial"/>
                <a:cs typeface="Arial"/>
              </a:rPr>
              <a:t>TARGETING  •  RESPONSE ASSESSMENT  •  LONG-TERM SAFETY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rcRect t="22368" b="22368"/>
          <a:stretch>
            <a:fillRect/>
          </a:stretch>
        </p:blipFill>
        <p:spPr>
          <a:xfrm>
            <a:off x="266700" y="1073150"/>
            <a:ext cx="3619500" cy="20002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89BAD2-A988-4C1D-BC4E-5DB1B599E008}"/>
              </a:ext>
            </a:extLst>
          </p:cNvPr>
          <p:cNvSpPr>
            <a:spLocks noGrp="1"/>
          </p:cNvSpPr>
          <p:nvPr/>
        </p:nvSpPr>
        <p:spPr>
          <a:xfrm>
            <a:off x="266700" y="1073150"/>
            <a:ext cx="3619500" cy="2000250"/>
          </a:xfrm>
          <a:prstGeom prst="rect">
            <a:avLst/>
          </a:prstGeom>
          <a:noFill/>
          <a:ln w="19050">
            <a:solidFill>
              <a:srgbClr val="45B8F5"/>
            </a:solidFill>
          </a:ln>
        </p:spPr>
        <p:txBody>
          <a:bodyPr/>
          <a:lstStyle/>
          <a:p>
            <a:endParaRPr lang="en-CA" sz="120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rcRect t="22368" b="22368"/>
          <a:stretch>
            <a:fillRect/>
          </a:stretch>
        </p:blipFill>
        <p:spPr>
          <a:xfrm>
            <a:off x="4140200" y="1073150"/>
            <a:ext cx="3619500" cy="20002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7E1E7DE-C1E0-46B8-8803-0A7B415DF75E}"/>
              </a:ext>
            </a:extLst>
          </p:cNvPr>
          <p:cNvSpPr>
            <a:spLocks noGrp="1"/>
          </p:cNvSpPr>
          <p:nvPr/>
        </p:nvSpPr>
        <p:spPr>
          <a:xfrm>
            <a:off x="4140200" y="1073150"/>
            <a:ext cx="3619500" cy="2000250"/>
          </a:xfrm>
          <a:prstGeom prst="rect">
            <a:avLst/>
          </a:prstGeom>
          <a:noFill/>
          <a:ln w="19050">
            <a:solidFill>
              <a:srgbClr val="45B8F5"/>
            </a:solidFill>
          </a:ln>
        </p:spPr>
        <p:txBody>
          <a:bodyPr/>
          <a:lstStyle/>
          <a:p>
            <a:endParaRPr lang="en-CA" sz="120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rcRect t="22368" b="22368"/>
          <a:stretch>
            <a:fillRect/>
          </a:stretch>
        </p:blipFill>
        <p:spPr>
          <a:xfrm>
            <a:off x="8013700" y="1073150"/>
            <a:ext cx="3619500" cy="2000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2AE489-67D6-4457-91E3-D2D041BB22BF}"/>
              </a:ext>
            </a:extLst>
          </p:cNvPr>
          <p:cNvSpPr>
            <a:spLocks noGrp="1"/>
          </p:cNvSpPr>
          <p:nvPr/>
        </p:nvSpPr>
        <p:spPr>
          <a:xfrm>
            <a:off x="8013700" y="1073150"/>
            <a:ext cx="3619500" cy="2000250"/>
          </a:xfrm>
          <a:prstGeom prst="rect">
            <a:avLst/>
          </a:prstGeom>
          <a:noFill/>
          <a:ln w="19050">
            <a:solidFill>
              <a:srgbClr val="45B8F5"/>
            </a:solidFill>
          </a:ln>
        </p:spPr>
        <p:txBody>
          <a:bodyPr/>
          <a:lstStyle/>
          <a:p>
            <a:endParaRPr lang="en-CA" sz="12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3CF134-4D7D-4FE2-8C0C-B0AF451F80E0}"/>
              </a:ext>
            </a:extLst>
          </p:cNvPr>
          <p:cNvSpPr>
            <a:spLocks noGrp="1"/>
          </p:cNvSpPr>
          <p:nvPr/>
        </p:nvSpPr>
        <p:spPr>
          <a:xfrm>
            <a:off x="298450" y="3225800"/>
            <a:ext cx="3556000" cy="317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defRPr sz="23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RESISTANCE &amp; HETEROGENEITY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7FFA3-557F-45E4-A1F1-51885E34A82F}"/>
              </a:ext>
            </a:extLst>
          </p:cNvPr>
          <p:cNvSpPr>
            <a:spLocks noGrp="1"/>
          </p:cNvSpPr>
          <p:nvPr/>
        </p:nvSpPr>
        <p:spPr>
          <a:xfrm>
            <a:off x="266700" y="3594100"/>
            <a:ext cx="3619500" cy="12700"/>
          </a:xfrm>
          <a:prstGeom prst="rect">
            <a:avLst/>
          </a:prstGeom>
          <a:solidFill>
            <a:srgbClr val="45B8F5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398E90-7300-4ABA-A279-44E3A1DEF445}"/>
              </a:ext>
            </a:extLst>
          </p:cNvPr>
          <p:cNvSpPr>
            <a:spLocks noGrp="1"/>
          </p:cNvSpPr>
          <p:nvPr/>
        </p:nvSpPr>
        <p:spPr>
          <a:xfrm>
            <a:off x="330200" y="3784600"/>
            <a:ext cx="69850" cy="69850"/>
          </a:xfrm>
          <a:prstGeom prst="rect">
            <a:avLst/>
          </a:prstGeom>
          <a:solidFill>
            <a:srgbClr val="45B8F5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ACCF60-91BD-4B24-B016-720446340CB3}"/>
              </a:ext>
            </a:extLst>
          </p:cNvPr>
          <p:cNvSpPr>
            <a:spLocks noGrp="1"/>
          </p:cNvSpPr>
          <p:nvPr/>
        </p:nvSpPr>
        <p:spPr>
          <a:xfrm>
            <a:off x="482600" y="3676650"/>
            <a:ext cx="3327400" cy="501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0">
                <a:solidFill>
                  <a:srgbClr val="CFD5DC"/>
                </a:solidFill>
                <a:latin typeface="Arial"/>
                <a:ea typeface="Arial"/>
                <a:cs typeface="Arial"/>
              </a:defRPr>
            </a:pPr>
            <a:r>
              <a:rPr sz="1300">
                <a:solidFill>
                  <a:srgbClr val="CFD5DC"/>
                </a:solidFill>
                <a:latin typeface="Arial"/>
                <a:ea typeface="Arial"/>
                <a:cs typeface="Arial"/>
              </a:rPr>
              <a:t>Primary or acquired resistance limits durable control.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9190C4-9BEC-4BB0-BD2C-828523C5D881}"/>
              </a:ext>
            </a:extLst>
          </p:cNvPr>
          <p:cNvSpPr>
            <a:spLocks noGrp="1"/>
          </p:cNvSpPr>
          <p:nvPr/>
        </p:nvSpPr>
        <p:spPr>
          <a:xfrm>
            <a:off x="330200" y="4451350"/>
            <a:ext cx="69850" cy="69850"/>
          </a:xfrm>
          <a:prstGeom prst="rect">
            <a:avLst/>
          </a:prstGeom>
          <a:solidFill>
            <a:srgbClr val="FFBE27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2539C8-5434-49B4-B515-0B45731E606C}"/>
              </a:ext>
            </a:extLst>
          </p:cNvPr>
          <p:cNvSpPr>
            <a:spLocks noGrp="1"/>
          </p:cNvSpPr>
          <p:nvPr/>
        </p:nvSpPr>
        <p:spPr>
          <a:xfrm>
            <a:off x="482600" y="4343400"/>
            <a:ext cx="3327400" cy="501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30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SSTR-low / FDG-avid lesions may escape SSTR-targeted radiation.¹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B21D68-8CE9-46B8-94EF-221666A121AD}"/>
              </a:ext>
            </a:extLst>
          </p:cNvPr>
          <p:cNvSpPr>
            <a:spLocks noGrp="1"/>
          </p:cNvSpPr>
          <p:nvPr/>
        </p:nvSpPr>
        <p:spPr>
          <a:xfrm>
            <a:off x="330200" y="5118100"/>
            <a:ext cx="69850" cy="69850"/>
          </a:xfrm>
          <a:prstGeom prst="rect">
            <a:avLst/>
          </a:prstGeom>
          <a:solidFill>
            <a:srgbClr val="45B8F5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01C017-D4D4-4E1E-94C4-B10B87AFDF99}"/>
              </a:ext>
            </a:extLst>
          </p:cNvPr>
          <p:cNvSpPr>
            <a:spLocks noGrp="1"/>
          </p:cNvSpPr>
          <p:nvPr/>
        </p:nvSpPr>
        <p:spPr>
          <a:xfrm>
            <a:off x="482600" y="5010150"/>
            <a:ext cx="3327400" cy="501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0">
                <a:solidFill>
                  <a:srgbClr val="CFD5DC"/>
                </a:solidFill>
                <a:latin typeface="Arial"/>
                <a:ea typeface="Arial"/>
                <a:cs typeface="Arial"/>
              </a:defRPr>
            </a:pPr>
            <a:r>
              <a:rPr sz="1300">
                <a:solidFill>
                  <a:srgbClr val="CFD5DC"/>
                </a:solidFill>
                <a:latin typeface="Arial"/>
                <a:ea typeface="Arial"/>
                <a:cs typeface="Arial"/>
              </a:rPr>
              <a:t>Dual-tracer PET can reveal biologically discordant disease.¹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2BF750-9BF6-4E1C-A23C-B9B1365130D3}"/>
              </a:ext>
            </a:extLst>
          </p:cNvPr>
          <p:cNvSpPr>
            <a:spLocks noGrp="1"/>
          </p:cNvSpPr>
          <p:nvPr/>
        </p:nvSpPr>
        <p:spPr>
          <a:xfrm>
            <a:off x="4171950" y="3225800"/>
            <a:ext cx="3556000" cy="317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defRPr sz="23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RESPONSE ASSESSMENT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7EAB66-A4E6-465A-BB2E-1D378B5FD6E8}"/>
              </a:ext>
            </a:extLst>
          </p:cNvPr>
          <p:cNvSpPr>
            <a:spLocks noGrp="1"/>
          </p:cNvSpPr>
          <p:nvPr/>
        </p:nvSpPr>
        <p:spPr>
          <a:xfrm>
            <a:off x="4140200" y="3594100"/>
            <a:ext cx="3619500" cy="12700"/>
          </a:xfrm>
          <a:prstGeom prst="rect">
            <a:avLst/>
          </a:prstGeom>
          <a:solidFill>
            <a:srgbClr val="45B8F5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BB7273-9518-419E-B9A2-670B72976B8F}"/>
              </a:ext>
            </a:extLst>
          </p:cNvPr>
          <p:cNvSpPr>
            <a:spLocks noGrp="1"/>
          </p:cNvSpPr>
          <p:nvPr/>
        </p:nvSpPr>
        <p:spPr>
          <a:xfrm>
            <a:off x="4203700" y="3784600"/>
            <a:ext cx="69850" cy="69850"/>
          </a:xfrm>
          <a:prstGeom prst="rect">
            <a:avLst/>
          </a:prstGeom>
          <a:solidFill>
            <a:srgbClr val="45B8F5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22C238-8B34-4511-BC11-3EC24A1BB484}"/>
              </a:ext>
            </a:extLst>
          </p:cNvPr>
          <p:cNvSpPr>
            <a:spLocks noGrp="1"/>
          </p:cNvSpPr>
          <p:nvPr/>
        </p:nvSpPr>
        <p:spPr>
          <a:xfrm>
            <a:off x="4356100" y="3676650"/>
            <a:ext cx="3327400" cy="501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0">
                <a:solidFill>
                  <a:srgbClr val="CFD5DC"/>
                </a:solidFill>
                <a:latin typeface="Arial"/>
                <a:ea typeface="Arial"/>
                <a:cs typeface="Arial"/>
              </a:defRPr>
            </a:pPr>
            <a:r>
              <a:rPr sz="1300">
                <a:solidFill>
                  <a:srgbClr val="CFD5DC"/>
                </a:solidFill>
                <a:latin typeface="Arial"/>
                <a:ea typeface="Arial"/>
                <a:cs typeface="Arial"/>
              </a:rPr>
              <a:t>Anatomic shrinkage may lag clinical or molecular benefit.²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7AAADE-D249-4632-8F52-0BF32BF59855}"/>
              </a:ext>
            </a:extLst>
          </p:cNvPr>
          <p:cNvSpPr>
            <a:spLocks noGrp="1"/>
          </p:cNvSpPr>
          <p:nvPr/>
        </p:nvSpPr>
        <p:spPr>
          <a:xfrm>
            <a:off x="4203700" y="4451350"/>
            <a:ext cx="69850" cy="69850"/>
          </a:xfrm>
          <a:prstGeom prst="rect">
            <a:avLst/>
          </a:prstGeom>
          <a:solidFill>
            <a:srgbClr val="FFBE27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4649CF-1282-4CB8-AC3E-0F6D3E8085A7}"/>
              </a:ext>
            </a:extLst>
          </p:cNvPr>
          <p:cNvSpPr>
            <a:spLocks noGrp="1"/>
          </p:cNvSpPr>
          <p:nvPr/>
        </p:nvSpPr>
        <p:spPr>
          <a:xfrm>
            <a:off x="4356100" y="4343400"/>
            <a:ext cx="3327400" cy="501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30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RECIST alone can misclassify equivocal or delayed response.²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68C2ED-84AA-44C8-8172-261E5E9F84A2}"/>
              </a:ext>
            </a:extLst>
          </p:cNvPr>
          <p:cNvSpPr>
            <a:spLocks noGrp="1"/>
          </p:cNvSpPr>
          <p:nvPr/>
        </p:nvSpPr>
        <p:spPr>
          <a:xfrm>
            <a:off x="4203700" y="5118100"/>
            <a:ext cx="69850" cy="69850"/>
          </a:xfrm>
          <a:prstGeom prst="rect">
            <a:avLst/>
          </a:prstGeom>
          <a:solidFill>
            <a:srgbClr val="45B8F5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DA7A20C-5EF4-44FB-A06E-866C66C383C3}"/>
              </a:ext>
            </a:extLst>
          </p:cNvPr>
          <p:cNvSpPr>
            <a:spLocks noGrp="1"/>
          </p:cNvSpPr>
          <p:nvPr/>
        </p:nvSpPr>
        <p:spPr>
          <a:xfrm>
            <a:off x="4356100" y="5010150"/>
            <a:ext cx="3327400" cy="501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0">
                <a:solidFill>
                  <a:srgbClr val="CFD5DC"/>
                </a:solidFill>
                <a:latin typeface="Arial"/>
                <a:ea typeface="Arial"/>
                <a:cs typeface="Arial"/>
              </a:defRPr>
            </a:pPr>
            <a:r>
              <a:rPr sz="1300">
                <a:solidFill>
                  <a:srgbClr val="CFD5DC"/>
                </a:solidFill>
                <a:latin typeface="Arial"/>
                <a:ea typeface="Arial"/>
                <a:cs typeface="Arial"/>
              </a:rPr>
              <a:t>Use consistent CT/MRI; add SSTR PET for unclear lesions.²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CEA054-D5C3-4D0C-90DB-AD126FA0976E}"/>
              </a:ext>
            </a:extLst>
          </p:cNvPr>
          <p:cNvSpPr>
            <a:spLocks noGrp="1"/>
          </p:cNvSpPr>
          <p:nvPr/>
        </p:nvSpPr>
        <p:spPr>
          <a:xfrm>
            <a:off x="8045450" y="3225800"/>
            <a:ext cx="3556000" cy="317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defRPr sz="2325" b="1">
                <a:solidFill>
                  <a:srgbClr val="45B8F5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45B8F5"/>
                </a:solidFill>
                <a:latin typeface="Arial"/>
                <a:ea typeface="Arial"/>
                <a:cs typeface="Arial"/>
              </a:rPr>
              <a:t>ORGAN AND LATE TOXICITY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937D736-4F24-4CB1-937A-E5A842CD32A6}"/>
              </a:ext>
            </a:extLst>
          </p:cNvPr>
          <p:cNvSpPr>
            <a:spLocks noGrp="1"/>
          </p:cNvSpPr>
          <p:nvPr/>
        </p:nvSpPr>
        <p:spPr>
          <a:xfrm>
            <a:off x="8013700" y="3594100"/>
            <a:ext cx="3619500" cy="12700"/>
          </a:xfrm>
          <a:prstGeom prst="rect">
            <a:avLst/>
          </a:prstGeom>
          <a:solidFill>
            <a:srgbClr val="45B8F5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C90D65D-3770-4243-8BA1-255ED359B22B}"/>
              </a:ext>
            </a:extLst>
          </p:cNvPr>
          <p:cNvSpPr>
            <a:spLocks noGrp="1"/>
          </p:cNvSpPr>
          <p:nvPr/>
        </p:nvSpPr>
        <p:spPr>
          <a:xfrm>
            <a:off x="8077200" y="3784600"/>
            <a:ext cx="69850" cy="69850"/>
          </a:xfrm>
          <a:prstGeom prst="rect">
            <a:avLst/>
          </a:prstGeom>
          <a:solidFill>
            <a:srgbClr val="45B8F5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8D5A6C-A8D9-40E7-AB25-EFE8D677C72D}"/>
              </a:ext>
            </a:extLst>
          </p:cNvPr>
          <p:cNvSpPr>
            <a:spLocks noGrp="1"/>
          </p:cNvSpPr>
          <p:nvPr/>
        </p:nvSpPr>
        <p:spPr>
          <a:xfrm>
            <a:off x="8229600" y="3676650"/>
            <a:ext cx="3327400" cy="501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0">
                <a:solidFill>
                  <a:srgbClr val="CFD5DC"/>
                </a:solidFill>
                <a:latin typeface="Arial"/>
                <a:ea typeface="Arial"/>
                <a:cs typeface="Arial"/>
              </a:defRPr>
            </a:pPr>
            <a:r>
              <a:rPr sz="1300">
                <a:solidFill>
                  <a:srgbClr val="CFD5DC"/>
                </a:solidFill>
                <a:latin typeface="Arial"/>
                <a:ea typeface="Arial"/>
                <a:cs typeface="Arial"/>
              </a:rPr>
              <a:t>Marrow and kidney exposure constrain repeat treatment.³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AFA1F61-EB60-4AB2-B2AB-601F9EBBF594}"/>
              </a:ext>
            </a:extLst>
          </p:cNvPr>
          <p:cNvSpPr>
            <a:spLocks noGrp="1"/>
          </p:cNvSpPr>
          <p:nvPr/>
        </p:nvSpPr>
        <p:spPr>
          <a:xfrm>
            <a:off x="8077200" y="4451350"/>
            <a:ext cx="69850" cy="69850"/>
          </a:xfrm>
          <a:prstGeom prst="rect">
            <a:avLst/>
          </a:prstGeom>
          <a:solidFill>
            <a:srgbClr val="FFBE27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764FAEF-4270-4025-8151-E865EB7CACC2}"/>
              </a:ext>
            </a:extLst>
          </p:cNvPr>
          <p:cNvSpPr>
            <a:spLocks noGrp="1"/>
          </p:cNvSpPr>
          <p:nvPr/>
        </p:nvSpPr>
        <p:spPr>
          <a:xfrm>
            <a:off x="8229600" y="4343400"/>
            <a:ext cx="3327400" cy="501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30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NETTER-1: MDS occurred in 2/111 (2%) treated patients.⁴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49F6D1E-C5B6-463E-8B77-EA01AE7A26D3}"/>
              </a:ext>
            </a:extLst>
          </p:cNvPr>
          <p:cNvSpPr>
            <a:spLocks noGrp="1"/>
          </p:cNvSpPr>
          <p:nvPr/>
        </p:nvSpPr>
        <p:spPr>
          <a:xfrm>
            <a:off x="8077200" y="5118100"/>
            <a:ext cx="69850" cy="69850"/>
          </a:xfrm>
          <a:prstGeom prst="rect">
            <a:avLst/>
          </a:prstGeom>
          <a:solidFill>
            <a:srgbClr val="45B8F5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226C506-CC81-4F20-97D3-47A6058E1772}"/>
              </a:ext>
            </a:extLst>
          </p:cNvPr>
          <p:cNvSpPr>
            <a:spLocks noGrp="1"/>
          </p:cNvSpPr>
          <p:nvPr/>
        </p:nvSpPr>
        <p:spPr>
          <a:xfrm>
            <a:off x="8229600" y="5010150"/>
            <a:ext cx="3327400" cy="501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0">
                <a:solidFill>
                  <a:srgbClr val="CFD5DC"/>
                </a:solidFill>
                <a:latin typeface="Arial"/>
                <a:ea typeface="Arial"/>
                <a:cs typeface="Arial"/>
              </a:defRPr>
            </a:pPr>
            <a:r>
              <a:rPr sz="1300">
                <a:solidFill>
                  <a:srgbClr val="CFD5DC"/>
                </a:solidFill>
                <a:latin typeface="Arial"/>
                <a:ea typeface="Arial"/>
                <a:cs typeface="Arial"/>
              </a:rPr>
              <a:t>Renal protection and long-term blood/renal monitoring matter.³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38757EA-92EA-4488-B1A0-C6A0FF22AE40}"/>
              </a:ext>
            </a:extLst>
          </p:cNvPr>
          <p:cNvSpPr>
            <a:spLocks noGrp="1"/>
          </p:cNvSpPr>
          <p:nvPr/>
        </p:nvSpPr>
        <p:spPr>
          <a:xfrm>
            <a:off x="247650" y="5778500"/>
            <a:ext cx="11385550" cy="12700"/>
          </a:xfrm>
          <a:prstGeom prst="rect">
            <a:avLst/>
          </a:prstGeom>
          <a:solidFill>
            <a:srgbClr val="FFBE27"/>
          </a:solidFill>
          <a:ln w="0">
            <a:noFill/>
          </a:ln>
        </p:spPr>
        <p:txBody>
          <a:bodyPr/>
          <a:lstStyle/>
          <a:p>
            <a:endParaRPr lang="en-CA" sz="12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03F4B97-0312-4A18-B6A9-BD3685408770}"/>
              </a:ext>
            </a:extLst>
          </p:cNvPr>
          <p:cNvSpPr>
            <a:spLocks noGrp="1"/>
          </p:cNvSpPr>
          <p:nvPr/>
        </p:nvSpPr>
        <p:spPr>
          <a:xfrm>
            <a:off x="330200" y="5899150"/>
            <a:ext cx="1854200" cy="279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l">
              <a:defRPr sz="2100" b="1">
                <a:solidFill>
                  <a:srgbClr val="FFBE27"/>
                </a:solidFill>
                <a:latin typeface="Arial"/>
                <a:ea typeface="Arial"/>
                <a:cs typeface="Arial"/>
              </a:defRPr>
            </a:pPr>
            <a:r>
              <a:rPr sz="1400" b="1">
                <a:solidFill>
                  <a:srgbClr val="FFBE27"/>
                </a:solidFill>
                <a:latin typeface="Arial"/>
                <a:ea typeface="Arial"/>
                <a:cs typeface="Arial"/>
              </a:rPr>
              <a:t>PRACTICAL GAP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1BA4411-075B-4A89-95C9-90C0E8C24223}"/>
              </a:ext>
            </a:extLst>
          </p:cNvPr>
          <p:cNvSpPr>
            <a:spLocks noGrp="1"/>
          </p:cNvSpPr>
          <p:nvPr/>
        </p:nvSpPr>
        <p:spPr>
          <a:xfrm>
            <a:off x="2063750" y="5899150"/>
            <a:ext cx="9461500" cy="279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3908" lnSpcReduction="10000"/>
          </a:bodyPr>
          <a:lstStyle/>
          <a:p>
            <a:pPr algn="l">
              <a:defRPr sz="225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Match treatment to every lesion, interpret response across modalities, and preserve organ reserve for later lines.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6748D5-4062-4850-81F0-AF29CFD2D5B9}"/>
              </a:ext>
            </a:extLst>
          </p:cNvPr>
          <p:cNvSpPr>
            <a:spLocks noGrp="1"/>
          </p:cNvSpPr>
          <p:nvPr/>
        </p:nvSpPr>
        <p:spPr>
          <a:xfrm>
            <a:off x="285750" y="6356350"/>
            <a:ext cx="11620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0">
                <a:solidFill>
                  <a:srgbClr val="CFD5DC"/>
                </a:solidFill>
                <a:latin typeface="Arial"/>
                <a:ea typeface="Arial"/>
                <a:cs typeface="Arial"/>
              </a:defRPr>
            </a:pPr>
            <a:r>
              <a:rPr sz="1000">
                <a:solidFill>
                  <a:srgbClr val="CFD5DC"/>
                </a:solidFill>
                <a:latin typeface="Arial"/>
                <a:ea typeface="Arial"/>
                <a:cs typeface="Arial"/>
              </a:rPr>
              <a:t>¹ NETPET 2017   ² ENETS Task Force 2025   ³ NANETS/SNMMI procedure standard   ⁴ NETTER-1 final safety 2021. Illustrations are conceptual.</a:t>
            </a:r>
          </a:p>
        </p:txBody>
      </p:sp>
    </p:spTree>
    <p:extLst>
      <p:ext uri="{BB962C8B-B14F-4D97-AF65-F5344CB8AC3E}">
        <p14:creationId xmlns:p14="http://schemas.microsoft.com/office/powerpoint/2010/main" val="736624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2ef4419ed23/output/Animated_iceberg_radioligand_pipelin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25DD595-8297-02D6-652B-B97A4B29D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2653" y="159200"/>
            <a:ext cx="5600699" cy="47953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THANK YOU</a:t>
            </a:r>
          </a:p>
        </p:txBody>
      </p:sp>
      <p:pic>
        <p:nvPicPr>
          <p:cNvPr id="5" name="Picture 4" descr="Yellow Question Mark Cartoon Character High-Res Vector Graphic ">
            <a:extLst>
              <a:ext uri="{FF2B5EF4-FFF2-40B4-BE49-F238E27FC236}">
                <a16:creationId xmlns:a16="http://schemas.microsoft.com/office/drawing/2014/main" id="{358D33EB-75B8-FC9D-80EF-9CF3FBD6E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238"/>
          <a:stretch>
            <a:fillRect/>
          </a:stretch>
        </p:blipFill>
        <p:spPr bwMode="auto">
          <a:xfrm>
            <a:off x="397832" y="1955829"/>
            <a:ext cx="3338742" cy="329748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 descr="The image shows a group of zebras standing close together in a grassy field, their distinct black and white stripes clearly visible.&#10;&#10;AI-generated content may be incorrect.">
            <a:extLst>
              <a:ext uri="{FF2B5EF4-FFF2-40B4-BE49-F238E27FC236}">
                <a16:creationId xmlns:a16="http://schemas.microsoft.com/office/drawing/2014/main" id="{375DCC9C-BB29-9E06-B3A9-9259E4A4DF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95" b="15542"/>
          <a:stretch>
            <a:fillRect/>
          </a:stretch>
        </p:blipFill>
        <p:spPr>
          <a:xfrm>
            <a:off x="4478968" y="1019810"/>
            <a:ext cx="7315200" cy="5577840"/>
          </a:xfrm>
          <a:prstGeom prst="rect">
            <a:avLst/>
          </a:prstGeom>
          <a:noFill/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E9079AB-E397-0C36-79CF-040D91CCF5B4}"/>
              </a:ext>
            </a:extLst>
          </p:cNvPr>
          <p:cNvSpPr txBox="1">
            <a:spLocks/>
          </p:cNvSpPr>
          <p:nvPr/>
        </p:nvSpPr>
        <p:spPr>
          <a:xfrm>
            <a:off x="779078" y="6342530"/>
            <a:ext cx="3419380" cy="4795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Dr Alda Aleksi</a:t>
            </a:r>
          </a:p>
        </p:txBody>
      </p:sp>
    </p:spTree>
    <p:extLst>
      <p:ext uri="{BB962C8B-B14F-4D97-AF65-F5344CB8AC3E}">
        <p14:creationId xmlns:p14="http://schemas.microsoft.com/office/powerpoint/2010/main" val="1416587251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173</TotalTime>
  <Words>1898</Words>
  <Application>Microsoft Office PowerPoint</Application>
  <PresentationFormat>Widescreen</PresentationFormat>
  <Paragraphs>436</Paragraphs>
  <Slides>28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Algerian</vt:lpstr>
      <vt:lpstr>Aptos</vt:lpstr>
      <vt:lpstr>Aptos Display</vt:lpstr>
      <vt:lpstr>Arial</vt:lpstr>
      <vt:lpstr>Arial Nova Light</vt:lpstr>
      <vt:lpstr>Calibri</vt:lpstr>
      <vt:lpstr>Verdana</vt:lpstr>
      <vt:lpstr>Dark Gradient</vt:lpstr>
      <vt:lpstr>PowerPoint Presentation</vt:lpstr>
      <vt:lpstr>PowerPoint Presentation</vt:lpstr>
      <vt:lpstr>PowerPoint Presentation</vt:lpstr>
      <vt:lpstr>ESMO Clinical Practice Guidelines  Impact of new data on treatment algorithm</vt:lpstr>
      <vt:lpstr>PowerPoint Presentation</vt:lpstr>
      <vt:lpstr>PowerPoint Presentation</vt:lpstr>
      <vt:lpstr>Lu-177 Dotatate 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ESMO Clinical Practice Guidelines  Impact of new data on treatment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Alda  Aleksi</dc:creator>
  <cp:lastModifiedBy>Dr. Alda  Aleksi</cp:lastModifiedBy>
  <cp:revision>1</cp:revision>
  <dcterms:created xsi:type="dcterms:W3CDTF">2026-09-24T02:35:47Z</dcterms:created>
  <dcterms:modified xsi:type="dcterms:W3CDTF">2026-09-24T05:29:05Z</dcterms:modified>
</cp:coreProperties>
</file>