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618" r:id="rId3"/>
    <p:sldId id="1172" r:id="rId4"/>
    <p:sldId id="612" r:id="rId5"/>
    <p:sldId id="607" r:id="rId6"/>
    <p:sldId id="614" r:id="rId7"/>
    <p:sldId id="615" r:id="rId8"/>
    <p:sldId id="1175" r:id="rId9"/>
    <p:sldId id="1460" r:id="rId10"/>
    <p:sldId id="1381" r:id="rId11"/>
    <p:sldId id="616" r:id="rId12"/>
    <p:sldId id="617" r:id="rId13"/>
    <p:sldId id="609" r:id="rId14"/>
    <p:sldId id="1173" r:id="rId15"/>
    <p:sldId id="117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69024" autoAdjust="0"/>
  </p:normalViewPr>
  <p:slideViewPr>
    <p:cSldViewPr snapToGrid="0">
      <p:cViewPr varScale="1">
        <p:scale>
          <a:sx n="111" d="100"/>
          <a:sy n="111" d="100"/>
        </p:scale>
        <p:origin x="222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CCCDB-EB80-4F51-8474-3076F69C4946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F7CA3-5772-45D0-A8AD-E054C6E136A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7575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2849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70662" indent="-296408" defTabSz="1002849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85634" indent="-237127" defTabSz="1002849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59887" indent="-237127" defTabSz="1002849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34141" indent="-237127" defTabSz="1002849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08395" indent="-237127" defTabSz="1002849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2648" indent="-237127" defTabSz="1002849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56902" indent="-237127" defTabSz="1002849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1155" indent="-237127" defTabSz="1002849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F9B22F-6EEF-45C2-8D97-C9829AECB949}" type="slidenum">
              <a:rPr lang="tr-TR" altLang="en-US" sz="1300">
                <a:latin typeface="Times New Roman" panose="02020603050405020304" pitchFamily="18" charset="0"/>
              </a:rPr>
              <a:pPr eaLnBrk="1" hangingPunct="1"/>
              <a:t>3</a:t>
            </a:fld>
            <a:endParaRPr lang="tr-TR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5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01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0161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118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99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005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418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772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7417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313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9238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7644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ACD6D-71FA-407A-944F-16D1CF6C2014}" type="datetimeFigureOut">
              <a:rPr lang="en-CA" smtClean="0"/>
              <a:t>2026-09-23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69148-8CC2-4497-9678-5FBD3206563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19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BE66-B410-2D01-A279-EDB1E4C7D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590386"/>
            <a:ext cx="10363200" cy="1470025"/>
          </a:xfrm>
        </p:spPr>
        <p:txBody>
          <a:bodyPr>
            <a:noAutofit/>
          </a:bodyPr>
          <a:lstStyle/>
          <a:p>
            <a:r>
              <a:rPr lang="en-CA" sz="6000" b="1" dirty="0"/>
              <a:t>The WHO Classification of Neuroendocrine  Neoplasms</a:t>
            </a:r>
          </a:p>
        </p:txBody>
      </p:sp>
      <p:sp>
        <p:nvSpPr>
          <p:cNvPr id="4" name="Subtitle 2"/>
          <p:cNvSpPr txBox="1">
            <a:spLocks noGrp="1"/>
          </p:cNvSpPr>
          <p:nvPr>
            <p:ph type="subTitle" idx="1"/>
          </p:nvPr>
        </p:nvSpPr>
        <p:spPr>
          <a:xfrm>
            <a:off x="1280160" y="2962174"/>
            <a:ext cx="9365381" cy="175260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600" dirty="0">
                <a:solidFill>
                  <a:schemeClr val="tx1"/>
                </a:solidFill>
              </a:rPr>
              <a:t>Sylvia L. Asa, MD, PhD</a:t>
            </a:r>
          </a:p>
          <a:p>
            <a:endParaRPr lang="en-CA" sz="2133" dirty="0">
              <a:solidFill>
                <a:schemeClr val="tx1"/>
              </a:solidFill>
            </a:endParaRPr>
          </a:p>
          <a:p>
            <a:r>
              <a:rPr lang="en-CA" sz="2133" dirty="0">
                <a:solidFill>
                  <a:schemeClr val="tx1"/>
                </a:solidFill>
              </a:rPr>
              <a:t>Consultant in Endocrine Pathology, University Hospitals Cleveland Medical Center</a:t>
            </a:r>
          </a:p>
          <a:p>
            <a:r>
              <a:rPr lang="en-CA" sz="2133" dirty="0">
                <a:solidFill>
                  <a:schemeClr val="tx1"/>
                </a:solidFill>
              </a:rPr>
              <a:t>Professor of Pathology, Case Western Reserve University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9" b="11530"/>
          <a:stretch/>
        </p:blipFill>
        <p:spPr bwMode="auto">
          <a:xfrm>
            <a:off x="-80683" y="4687341"/>
            <a:ext cx="2370365" cy="19986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50" y="5460136"/>
            <a:ext cx="3600450" cy="77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6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628C3-2C24-0314-0D59-EDA64BDF4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7221"/>
            <a:ext cx="10972800" cy="1143000"/>
          </a:xfrm>
        </p:spPr>
        <p:txBody>
          <a:bodyPr/>
          <a:lstStyle/>
          <a:p>
            <a:r>
              <a:rPr lang="en-US" b="1" dirty="0"/>
              <a:t>What Are Endocrine Cells?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1CFD7-2A2D-F4F9-44AB-FC9FF8EE2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Endocrine cells are cells that make hormones</a:t>
            </a:r>
          </a:p>
          <a:p>
            <a:endParaRPr lang="en-US" sz="3600" dirty="0"/>
          </a:p>
          <a:p>
            <a:r>
              <a:rPr lang="en-US" sz="3600" dirty="0"/>
              <a:t>Three kinds of endocrine cells for three families of hormones:</a:t>
            </a:r>
          </a:p>
          <a:p>
            <a:pPr lvl="1"/>
            <a:r>
              <a:rPr lang="en-US" sz="3200" dirty="0"/>
              <a:t>Neuroendocrine cells make peptide hormones</a:t>
            </a:r>
          </a:p>
          <a:p>
            <a:pPr lvl="1"/>
            <a:r>
              <a:rPr lang="en-US" sz="3200" dirty="0"/>
              <a:t>Thyroid follicular cells make thyroid hormones</a:t>
            </a:r>
          </a:p>
          <a:p>
            <a:pPr lvl="1"/>
            <a:r>
              <a:rPr lang="en-US" sz="3200" dirty="0"/>
              <a:t>Steroid cells make steroid hormones</a:t>
            </a:r>
          </a:p>
          <a:p>
            <a:endParaRPr lang="en-CA" sz="36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97C2AD4-0CD1-93BF-9979-1CFF3F45CBEF}"/>
              </a:ext>
            </a:extLst>
          </p:cNvPr>
          <p:cNvSpPr/>
          <p:nvPr/>
        </p:nvSpPr>
        <p:spPr>
          <a:xfrm>
            <a:off x="801149" y="4060271"/>
            <a:ext cx="9100657" cy="6459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229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Neuroendocrine Cells</a:t>
            </a:r>
          </a:p>
        </p:txBody>
      </p:sp>
      <p:pic>
        <p:nvPicPr>
          <p:cNvPr id="8" name="Picture 3" descr="DSCN035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20152" y="3819665"/>
            <a:ext cx="4039985" cy="3029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3907" name="Picture 3" descr="DSCN0614"/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4">
            <a:lum bright="10000" contrast="10000"/>
          </a:blip>
          <a:srcRect b="3020"/>
          <a:stretch/>
        </p:blipFill>
        <p:spPr>
          <a:xfrm>
            <a:off x="8153400" y="3716338"/>
            <a:ext cx="4038600" cy="3011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C:\Users\OZGUR\Desktop\sunu\SEPTEMBER C-CELL HYPERPLASIA AND MICROMTC\s09-33730calcitonin-x20-3.tif"/>
          <p:cNvPicPr>
            <a:picLocks noChangeAspect="1" noChangeArrowheads="1"/>
          </p:cNvPicPr>
          <p:nvPr/>
        </p:nvPicPr>
        <p:blipFill rotWithShape="1">
          <a:blip r:embed="rId5"/>
          <a:srcRect t="5500"/>
          <a:stretch/>
        </p:blipFill>
        <p:spPr bwMode="auto">
          <a:xfrm>
            <a:off x="5015880" y="1340768"/>
            <a:ext cx="4114800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0" t="6465" r="19955"/>
          <a:stretch/>
        </p:blipFill>
        <p:spPr>
          <a:xfrm rot="5400000">
            <a:off x="-400508" y="528191"/>
            <a:ext cx="4104456" cy="3064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CD7D25-0B31-A0FD-D04F-BB13067450AC}"/>
              </a:ext>
            </a:extLst>
          </p:cNvPr>
          <p:cNvSpPr txBox="1"/>
          <p:nvPr/>
        </p:nvSpPr>
        <p:spPr>
          <a:xfrm>
            <a:off x="8015310" y="1353617"/>
            <a:ext cx="1115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Calcitonin</a:t>
            </a:r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A56DE-AC12-D6BB-757E-D00A2DDB74A8}"/>
              </a:ext>
            </a:extLst>
          </p:cNvPr>
          <p:cNvSpPr txBox="1"/>
          <p:nvPr/>
        </p:nvSpPr>
        <p:spPr>
          <a:xfrm>
            <a:off x="11033788" y="6398696"/>
            <a:ext cx="1097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Serotonin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7F8F5E-3FAB-9FF7-8B49-594FD5DB3404}"/>
              </a:ext>
            </a:extLst>
          </p:cNvPr>
          <p:cNvSpPr txBox="1"/>
          <p:nvPr/>
        </p:nvSpPr>
        <p:spPr>
          <a:xfrm>
            <a:off x="2084669" y="3751328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Bombesin</a:t>
            </a:r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7A124-D890-5FD7-E744-FB21D0C8BEA8}"/>
              </a:ext>
            </a:extLst>
          </p:cNvPr>
          <p:cNvSpPr txBox="1"/>
          <p:nvPr/>
        </p:nvSpPr>
        <p:spPr>
          <a:xfrm>
            <a:off x="2504114" y="6547469"/>
            <a:ext cx="3504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Insulin/Glucagon/Somatostatin/PP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520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B618-D0CF-E031-4346-97829ED8A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12192000" cy="609600"/>
          </a:xfrm>
        </p:spPr>
        <p:txBody>
          <a:bodyPr>
            <a:noAutofit/>
          </a:bodyPr>
          <a:lstStyle/>
          <a:p>
            <a:r>
              <a:rPr lang="en-US" b="1" dirty="0"/>
              <a:t>Sites of Neuroendocrine Cells and Neoplasms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47800" y="1219200"/>
            <a:ext cx="3038128" cy="4888467"/>
          </a:xfrm>
        </p:spPr>
        <p:txBody>
          <a:bodyPr>
            <a:noAutofit/>
          </a:bodyPr>
          <a:lstStyle/>
          <a:p>
            <a:r>
              <a:rPr lang="en-US" sz="4000" dirty="0"/>
              <a:t>Epithelial</a:t>
            </a:r>
            <a:endParaRPr lang="en-CA" sz="4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Pituitary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Thyroid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Parathyroid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Thymus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Lung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Pancreas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GU tract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Prostate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Gonads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676400"/>
            <a:ext cx="3406462" cy="501317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932331" y="1143000"/>
            <a:ext cx="5257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  <a:cs typeface="+mn-cs"/>
              </a:defRPr>
            </a:lvl1pPr>
            <a:lvl2pPr marL="609585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2pPr>
            <a:lvl3pPr marL="121917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3pPr>
            <a:lvl4pPr marL="1828754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4pPr>
            <a:lvl5pPr marL="2438339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133">
                <a:solidFill>
                  <a:srgbClr val="003767"/>
                </a:solidFill>
                <a:latin typeface="+mn-lt"/>
                <a:ea typeface="+mn-ea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4000" kern="0" dirty="0">
                <a:solidFill>
                  <a:schemeClr val="tx1"/>
                </a:solidFill>
              </a:rPr>
              <a:t>Non-Epithelial (PPGL)</a:t>
            </a:r>
            <a:endParaRPr lang="en-CA" sz="4000" kern="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6471790"/>
            <a:ext cx="70391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i="1" dirty="0">
                <a:solidFill>
                  <a:srgbClr val="003767"/>
                </a:solidFill>
              </a:rPr>
              <a:t>Asa et al, J </a:t>
            </a:r>
            <a:r>
              <a:rPr lang="en-CA" sz="1600" i="1" dirty="0" err="1">
                <a:solidFill>
                  <a:srgbClr val="003767"/>
                </a:solidFill>
              </a:rPr>
              <a:t>Clin</a:t>
            </a:r>
            <a:r>
              <a:rPr lang="en-CA" sz="1600" i="1" dirty="0">
                <a:solidFill>
                  <a:srgbClr val="003767"/>
                </a:solidFill>
              </a:rPr>
              <a:t> Med, 2018</a:t>
            </a:r>
            <a:r>
              <a:rPr lang="pt-BR" sz="1600" i="1" dirty="0">
                <a:solidFill>
                  <a:srgbClr val="003767"/>
                </a:solidFill>
              </a:rPr>
              <a:t>Sep 13;7(9). pii: E280. doi: 10.3390/jcm7090280</a:t>
            </a:r>
            <a:endParaRPr lang="en-CA" sz="1600" i="1" dirty="0">
              <a:solidFill>
                <a:srgbClr val="0037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51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B618-D0CF-E031-4346-97829ED8A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12192000" cy="609600"/>
          </a:xfrm>
        </p:spPr>
        <p:txBody>
          <a:bodyPr>
            <a:noAutofit/>
          </a:bodyPr>
          <a:lstStyle/>
          <a:p>
            <a:r>
              <a:rPr lang="en-US" b="1" dirty="0"/>
              <a:t>What Are Neuroendocrine Neoplasms?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19DC-58B1-C65D-D2A3-8F5110E74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62" y="1285622"/>
            <a:ext cx="11601974" cy="477124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CA" sz="9600" dirty="0"/>
              <a:t>A Common Classification Framework</a:t>
            </a:r>
            <a:br>
              <a:rPr lang="en-CA" sz="9600" dirty="0"/>
            </a:br>
            <a:r>
              <a:rPr lang="en-CA" sz="9600" dirty="0"/>
              <a:t>for Neuroendocrine Neoplasms:</a:t>
            </a:r>
          </a:p>
          <a:p>
            <a:pPr marL="0" indent="0" algn="ctr">
              <a:buNone/>
            </a:pPr>
            <a:r>
              <a:rPr lang="en-CA" sz="9600" dirty="0"/>
              <a:t>An IARC – WHO expert consensus proposal</a:t>
            </a:r>
          </a:p>
          <a:p>
            <a:pPr algn="ctr"/>
            <a:r>
              <a:rPr lang="en-CA" sz="6400" i="1" dirty="0" err="1"/>
              <a:t>Rindi</a:t>
            </a:r>
            <a:r>
              <a:rPr lang="en-CA" sz="6400" i="1" dirty="0"/>
              <a:t> et al Modern </a:t>
            </a:r>
            <a:r>
              <a:rPr lang="en-CA" sz="6400" i="1" dirty="0" err="1"/>
              <a:t>Pathol</a:t>
            </a:r>
            <a:r>
              <a:rPr lang="en-CA" sz="6400" i="1" dirty="0"/>
              <a:t>, 2018</a:t>
            </a:r>
          </a:p>
          <a:p>
            <a:endParaRPr lang="en-CA" sz="4400" dirty="0"/>
          </a:p>
          <a:p>
            <a:endParaRPr lang="en-CA" sz="4400" dirty="0"/>
          </a:p>
          <a:p>
            <a:endParaRPr lang="en-CA" sz="4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1200" dirty="0"/>
              <a:t>NENs arise at almost any anatomical site and are distributed throughout the body in organs of all types, as well as in soft tissues; </a:t>
            </a:r>
            <a:endParaRPr lang="en-CA" sz="11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1200" dirty="0"/>
              <a:t>NENs at various sites are of epithelial or neuronal/neuroectodermal origin, and share morphological and protein expression signatures depending on differentiation; </a:t>
            </a:r>
            <a:endParaRPr lang="en-CA" sz="11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11200" dirty="0"/>
              <a:t>NENs express a variable spectrum of proteins, shared with normal NE cells  at specific anatomical locations, including markers of  neuroendocrine differentiation (such as INSM1, </a:t>
            </a:r>
            <a:r>
              <a:rPr lang="en-GB" sz="11200" dirty="0" err="1"/>
              <a:t>chromogranins</a:t>
            </a:r>
            <a:r>
              <a:rPr lang="en-GB" sz="11200" dirty="0"/>
              <a:t> and synaptophysin) as well as site-specific markers such as hormones and transcription factors.</a:t>
            </a:r>
            <a:endParaRPr lang="en-CA" sz="11200" dirty="0"/>
          </a:p>
          <a:p>
            <a:endParaRPr lang="en-CA" sz="96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1460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B618-D0CF-E031-4346-97829ED8A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12192000" cy="609600"/>
          </a:xfrm>
        </p:spPr>
        <p:txBody>
          <a:bodyPr>
            <a:noAutofit/>
          </a:bodyPr>
          <a:lstStyle/>
          <a:p>
            <a:r>
              <a:rPr lang="en-US" b="1" dirty="0"/>
              <a:t>Classification of Neuroendocrine Neoplasms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19DC-58B1-C65D-D2A3-8F5110E74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43" y="1544276"/>
            <a:ext cx="11354499" cy="482297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CA" sz="3800" dirty="0"/>
              <a:t>A Common Classification Framework</a:t>
            </a:r>
            <a:br>
              <a:rPr lang="en-CA" sz="3800" dirty="0"/>
            </a:br>
            <a:r>
              <a:rPr lang="en-CA" sz="3800" dirty="0"/>
              <a:t>for Neuroendocrine Neoplasms</a:t>
            </a:r>
          </a:p>
          <a:p>
            <a:pPr marL="0" indent="0" algn="ctr">
              <a:buNone/>
            </a:pPr>
            <a:r>
              <a:rPr lang="en-CA" sz="3800" dirty="0"/>
              <a:t>An IARC – WHO expert consensus proposal</a:t>
            </a:r>
          </a:p>
          <a:p>
            <a:pPr algn="ctr"/>
            <a:r>
              <a:rPr lang="en-CA" sz="2600" i="1" dirty="0" err="1"/>
              <a:t>Rindi</a:t>
            </a:r>
            <a:r>
              <a:rPr lang="en-CA" sz="2600" i="1" dirty="0"/>
              <a:t> et al Modern </a:t>
            </a:r>
            <a:r>
              <a:rPr lang="en-CA" sz="2600" i="1" dirty="0" err="1"/>
              <a:t>Pathol</a:t>
            </a:r>
            <a:r>
              <a:rPr lang="en-CA" sz="2600" i="1" dirty="0"/>
              <a:t>, 2018</a:t>
            </a:r>
          </a:p>
          <a:p>
            <a:endParaRPr lang="en-CA" sz="1600" dirty="0"/>
          </a:p>
          <a:p>
            <a:pPr lvl="0"/>
            <a:r>
              <a:rPr lang="en-GB" sz="4400" dirty="0"/>
              <a:t>Neuroendocrine neoplasm (NEN) encompasses all </a:t>
            </a:r>
            <a:r>
              <a:rPr lang="en-GB" sz="4400" dirty="0" err="1"/>
              <a:t>tumor</a:t>
            </a:r>
            <a:r>
              <a:rPr lang="en-GB" sz="4400" dirty="0"/>
              <a:t> classes with predominant neuroendocrine differentiation, including non-epithelial and both well and poorly differentiated epithelial forms; </a:t>
            </a:r>
            <a:endParaRPr lang="en-CA" sz="4400" dirty="0"/>
          </a:p>
          <a:p>
            <a:pPr lvl="0"/>
            <a:r>
              <a:rPr lang="en-GB" sz="4400" dirty="0"/>
              <a:t>The well differentiated family is designated “neuroendocrine </a:t>
            </a:r>
            <a:r>
              <a:rPr lang="en-GB" sz="4400" dirty="0" err="1"/>
              <a:t>tumor</a:t>
            </a:r>
            <a:r>
              <a:rPr lang="en-GB" sz="4400" dirty="0"/>
              <a:t> (NET)”, and the poorly differentiated family “neuroendocrine carcinoma (NEC); </a:t>
            </a:r>
            <a:r>
              <a:rPr lang="en-GB" sz="4400" dirty="0" err="1"/>
              <a:t>paragangliomas</a:t>
            </a:r>
            <a:r>
              <a:rPr lang="en-GB" sz="4400" dirty="0"/>
              <a:t> (i.e. NEN of non-epithelial origin) are regarded as a third family of NENs;</a:t>
            </a:r>
            <a:endParaRPr lang="en-CA" sz="4400" dirty="0"/>
          </a:p>
          <a:p>
            <a:pPr lvl="0"/>
            <a:r>
              <a:rPr lang="en-CA" sz="4400" dirty="0"/>
              <a:t>Well-differentiated neoplasms (NETs) are usually be graded in three tiers as G1, G2 and G3, corresponding to low-, intermediate-, and high-grade</a:t>
            </a:r>
            <a:r>
              <a:rPr lang="en-GB" sz="4400" dirty="0"/>
              <a:t>.</a:t>
            </a:r>
            <a:endParaRPr lang="en-CA" sz="4400" dirty="0"/>
          </a:p>
          <a:p>
            <a:endParaRPr lang="en-CA" sz="4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973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7724" y="457200"/>
            <a:ext cx="12288688" cy="1143000"/>
          </a:xfrm>
        </p:spPr>
        <p:txBody>
          <a:bodyPr>
            <a:noAutofit/>
          </a:bodyPr>
          <a:lstStyle/>
          <a:p>
            <a:r>
              <a:rPr lang="en-CA" b="1" dirty="0"/>
              <a:t>Well-differentiated </a:t>
            </a:r>
            <a:r>
              <a:rPr lang="en-CA" b="1" i="1" dirty="0"/>
              <a:t>vs</a:t>
            </a:r>
            <a:r>
              <a:rPr lang="en-CA" b="1" dirty="0"/>
              <a:t> Poorly-differentiated</a:t>
            </a:r>
            <a:br>
              <a:rPr lang="en-CA" b="1" dirty="0"/>
            </a:br>
            <a:r>
              <a:rPr lang="en-CA" b="1" dirty="0"/>
              <a:t>Epithelial Neuroendocrine Neoplasms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6" y="2133600"/>
            <a:ext cx="11665296" cy="4525963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Some common histologic, </a:t>
            </a:r>
            <a:r>
              <a:rPr lang="en-CA" dirty="0" err="1"/>
              <a:t>immunophenotypic</a:t>
            </a:r>
            <a:r>
              <a:rPr lang="en-CA" dirty="0"/>
              <a:t> &amp; ultrastructural features  </a:t>
            </a:r>
          </a:p>
          <a:p>
            <a:pPr marL="0" indent="0" algn="ctr">
              <a:buNone/>
            </a:pPr>
            <a:r>
              <a:rPr lang="en-CA" dirty="0"/>
              <a:t>BUT</a:t>
            </a:r>
          </a:p>
          <a:p>
            <a:r>
              <a:rPr lang="en-CA" dirty="0"/>
              <a:t>Different degrees of biological aggressiveness</a:t>
            </a:r>
          </a:p>
          <a:p>
            <a:r>
              <a:rPr lang="en-CA" dirty="0"/>
              <a:t>Different responses to medical therapy</a:t>
            </a:r>
          </a:p>
          <a:p>
            <a:r>
              <a:rPr lang="en-CA" dirty="0"/>
              <a:t>Different risk factors and hereditary predispositions</a:t>
            </a:r>
          </a:p>
          <a:p>
            <a:r>
              <a:rPr lang="en-CA" dirty="0"/>
              <a:t>Different relationships to non-neuroendocrine neoplasia</a:t>
            </a:r>
          </a:p>
          <a:p>
            <a:r>
              <a:rPr lang="en-CA" dirty="0"/>
              <a:t>Different genetic alterations </a:t>
            </a:r>
          </a:p>
          <a:p>
            <a:pPr lvl="1"/>
            <a:r>
              <a:rPr lang="en-CA" dirty="0"/>
              <a:t>Pancreas: MEN1, DAXX/ATRX, SETD2, VHL pathway </a:t>
            </a:r>
            <a:r>
              <a:rPr lang="en-CA" i="1" dirty="0"/>
              <a:t>vs</a:t>
            </a:r>
            <a:r>
              <a:rPr lang="en-CA" dirty="0"/>
              <a:t> TP53,RB1, KRAS, SMAD4</a:t>
            </a:r>
          </a:p>
          <a:p>
            <a:pPr lvl="1"/>
            <a:r>
              <a:rPr lang="en-CA" dirty="0"/>
              <a:t>Small and large bowel: </a:t>
            </a:r>
            <a:r>
              <a:rPr lang="en-GB" dirty="0"/>
              <a:t>CDNK1B  </a:t>
            </a:r>
            <a:r>
              <a:rPr lang="en-GB" i="1" dirty="0"/>
              <a:t>vs </a:t>
            </a:r>
            <a:r>
              <a:rPr lang="en-GB" dirty="0"/>
              <a:t>TP53, RB1, APC</a:t>
            </a:r>
          </a:p>
          <a:p>
            <a:pPr lvl="1"/>
            <a:r>
              <a:rPr lang="en-GB" dirty="0"/>
              <a:t>Lung:  MEN1, PSIP1ARID1A </a:t>
            </a:r>
            <a:r>
              <a:rPr lang="en-CA" dirty="0"/>
              <a:t> </a:t>
            </a:r>
            <a:r>
              <a:rPr lang="en-CA" i="1" dirty="0"/>
              <a:t>vs</a:t>
            </a:r>
            <a:r>
              <a:rPr lang="en-CA" dirty="0"/>
              <a:t>  </a:t>
            </a:r>
            <a:r>
              <a:rPr lang="en-GB" dirty="0"/>
              <a:t>TP53, RB1, KRAS, STK11/KEAP1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4926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E7C14-0BFF-0D1B-1A08-A5B8B0837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Unusual About NETs?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453DB-D6EB-10BC-41BA-D578ABB5B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32037"/>
            <a:ext cx="10972800" cy="4525963"/>
          </a:xfrm>
        </p:spPr>
        <p:txBody>
          <a:bodyPr/>
          <a:lstStyle/>
          <a:p>
            <a:r>
              <a:rPr lang="en-US" dirty="0"/>
              <a:t>Indolent but not benign</a:t>
            </a:r>
          </a:p>
          <a:p>
            <a:r>
              <a:rPr lang="en-US" dirty="0"/>
              <a:t>Hormone activity as well as tumor growth</a:t>
            </a:r>
          </a:p>
          <a:p>
            <a:r>
              <a:rPr lang="en-US" dirty="0"/>
              <a:t>Specific targeted therapies </a:t>
            </a:r>
          </a:p>
          <a:p>
            <a:r>
              <a:rPr lang="en-US" dirty="0"/>
              <a:t>High incidence of familial predisposition and multifocal disease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1259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-243408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Genetic Syndromes with Neuroendocrine Tumors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64256" y="557842"/>
            <a:ext cx="8851041" cy="6304674"/>
            <a:chOff x="1293461" y="705719"/>
            <a:chExt cx="7812557" cy="510459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29"/>
            <a:stretch/>
          </p:blipFill>
          <p:spPr bwMode="auto">
            <a:xfrm>
              <a:off x="1399953" y="705719"/>
              <a:ext cx="7706065" cy="4818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890"/>
            <a:stretch/>
          </p:blipFill>
          <p:spPr bwMode="auto">
            <a:xfrm>
              <a:off x="1293461" y="5463172"/>
              <a:ext cx="7797329" cy="347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328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03512" y="359934"/>
            <a:ext cx="8712968" cy="994172"/>
          </a:xfrm>
        </p:spPr>
        <p:txBody>
          <a:bodyPr>
            <a:noAutofit/>
          </a:bodyPr>
          <a:lstStyle/>
          <a:p>
            <a:r>
              <a:rPr lang="en-US" b="1" dirty="0"/>
              <a:t>The Role of The Pathologist in the Diagnosis of NETs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1424" y="1700808"/>
            <a:ext cx="6840760" cy="5157192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400" dirty="0">
                <a:cs typeface="Times New Roman" panose="02020603050405020304" pitchFamily="18" charset="0"/>
              </a:rPr>
              <a:t>Diagnose</a:t>
            </a:r>
          </a:p>
          <a:p>
            <a:pPr marL="685800" lvl="1"/>
            <a:r>
              <a:rPr lang="en-US" sz="2000" dirty="0">
                <a:cs typeface="Times New Roman" panose="02020603050405020304" pitchFamily="18" charset="0"/>
              </a:rPr>
              <a:t> Confirm neuroendocrine differentiation</a:t>
            </a:r>
          </a:p>
          <a:p>
            <a:pPr marL="685800" lvl="1"/>
            <a:endParaRPr lang="en-US" sz="2000" dirty="0">
              <a:cs typeface="Times New Roman" panose="02020603050405020304" pitchFamily="18" charset="0"/>
            </a:endParaRPr>
          </a:p>
          <a:p>
            <a:pPr marL="685800" lvl="1"/>
            <a:endParaRPr lang="en-US" sz="2000" dirty="0">
              <a:cs typeface="Times New Roman" panose="02020603050405020304" pitchFamily="18" charset="0"/>
            </a:endParaRPr>
          </a:p>
          <a:p>
            <a:pPr marL="685800" lvl="1"/>
            <a:endParaRPr lang="en-US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cs typeface="Times New Roman" panose="02020603050405020304" pitchFamily="18" charset="0"/>
              </a:rPr>
              <a:t>2. Prognosticate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Determine the proliferative rate (grade)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Stage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6" descr="GHR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1" b="2106"/>
          <a:stretch>
            <a:fillRect/>
          </a:stretch>
        </p:blipFill>
        <p:spPr bwMode="auto">
          <a:xfrm>
            <a:off x="8184232" y="1770426"/>
            <a:ext cx="3769302" cy="508669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AC6896D-4D87-420D-9C3F-A50EA5DABCB8}"/>
              </a:ext>
            </a:extLst>
          </p:cNvPr>
          <p:cNvSpPr txBox="1">
            <a:spLocks/>
          </p:cNvSpPr>
          <p:nvPr/>
        </p:nvSpPr>
        <p:spPr>
          <a:xfrm>
            <a:off x="911424" y="1699929"/>
            <a:ext cx="6840760" cy="5157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34" charset="0"/>
              <a:buAutoNum type="arabicPeriod"/>
            </a:pPr>
            <a:r>
              <a:rPr lang="en-US" sz="2400" dirty="0">
                <a:cs typeface="Times New Roman" panose="02020603050405020304" pitchFamily="18" charset="0"/>
              </a:rPr>
              <a:t>Diagnose</a:t>
            </a:r>
          </a:p>
          <a:p>
            <a:pPr marL="685800" lvl="1"/>
            <a:r>
              <a:rPr lang="en-US" sz="2000" dirty="0">
                <a:cs typeface="Times New Roman" panose="02020603050405020304" pitchFamily="18" charset="0"/>
              </a:rPr>
              <a:t> Confirm neuroendocrine differentiation</a:t>
            </a:r>
          </a:p>
          <a:p>
            <a:pPr lvl="1" indent="-342900"/>
            <a:r>
              <a:rPr lang="en-US" sz="2000" dirty="0">
                <a:cs typeface="Times New Roman" panose="02020603050405020304" pitchFamily="18" charset="0"/>
              </a:rPr>
              <a:t>Confirm epithelial differentiation or not  </a:t>
            </a:r>
          </a:p>
          <a:p>
            <a:pPr lvl="1" indent="-342900"/>
            <a:r>
              <a:rPr lang="en-US" sz="2000" dirty="0">
                <a:cs typeface="Times New Roman" panose="02020603050405020304" pitchFamily="18" charset="0"/>
              </a:rPr>
              <a:t>Determine cellular origin and function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Identify biomarkers for surveillance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>
                <a:cs typeface="Times New Roman" panose="02020603050405020304" pitchFamily="18" charset="0"/>
              </a:rPr>
              <a:t>2. Prognosticate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Determine the proliferative rate (grade)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Stage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>
                <a:cs typeface="Times New Roman" panose="02020603050405020304" pitchFamily="18" charset="0"/>
              </a:rPr>
              <a:t>3. Predict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SSTRs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>
                <a:cs typeface="Times New Roman" panose="02020603050405020304" pitchFamily="18" charset="0"/>
              </a:rPr>
              <a:t>4. Genetic alterations and familial predisposition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Molecular immunohistochemistry</a:t>
            </a:r>
          </a:p>
          <a:p>
            <a:pPr lvl="1"/>
            <a:r>
              <a:rPr lang="en-US" sz="2000" dirty="0">
                <a:cs typeface="Times New Roman" panose="02020603050405020304" pitchFamily="18" charset="0"/>
              </a:rPr>
              <a:t>Precursor lesions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704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32C57-F89C-40BF-8339-DB51AB5AE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2" y="322890"/>
            <a:ext cx="12192000" cy="6096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/>
              <a:t>Well Differentiated</a:t>
            </a:r>
            <a:br>
              <a:rPr lang="en-US" sz="4000" b="1" dirty="0"/>
            </a:br>
            <a:r>
              <a:rPr lang="en-US" sz="4000" b="1" dirty="0"/>
              <a:t>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C550B-B200-4207-97F2-F42B68FA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15" y="1371600"/>
            <a:ext cx="3957320" cy="499428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Cells resemble normal NE cells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usually indolent</a:t>
            </a:r>
          </a:p>
          <a:p>
            <a:endParaRPr lang="en-US" dirty="0"/>
          </a:p>
          <a:p>
            <a:r>
              <a:rPr lang="en-US" dirty="0"/>
              <a:t>INSM1, synaptophysin, and chromogranin (usually); SSTR2 and/or SSTR5</a:t>
            </a:r>
          </a:p>
          <a:p>
            <a:endParaRPr lang="en-US" dirty="0"/>
          </a:p>
          <a:p>
            <a:r>
              <a:rPr lang="en-US" dirty="0"/>
              <a:t>Often hormone positive</a:t>
            </a:r>
          </a:p>
          <a:p>
            <a:endParaRPr lang="en-US" dirty="0"/>
          </a:p>
          <a:p>
            <a:r>
              <a:rPr lang="en-US" dirty="0"/>
              <a:t>Ki67: G1 </a:t>
            </a:r>
            <a:r>
              <a:rPr lang="en-US" i="1" dirty="0"/>
              <a:t>vs</a:t>
            </a:r>
            <a:r>
              <a:rPr lang="en-US" dirty="0"/>
              <a:t> G2 </a:t>
            </a:r>
            <a:r>
              <a:rPr lang="en-US" i="1" dirty="0"/>
              <a:t>vs</a:t>
            </a:r>
            <a:r>
              <a:rPr lang="en-US" dirty="0"/>
              <a:t> G3</a:t>
            </a:r>
          </a:p>
          <a:p>
            <a:endParaRPr lang="en-US" dirty="0"/>
          </a:p>
          <a:p>
            <a:r>
              <a:rPr lang="en-US" dirty="0"/>
              <a:t>May have loss of ATRX, </a:t>
            </a:r>
            <a:r>
              <a:rPr lang="en-US" dirty="0" err="1"/>
              <a:t>menin</a:t>
            </a:r>
            <a:endParaRPr lang="en-US" dirty="0"/>
          </a:p>
          <a:p>
            <a:endParaRPr lang="en-US" dirty="0"/>
          </a:p>
          <a:p>
            <a:r>
              <a:rPr lang="en-US" dirty="0"/>
              <a:t>Wild-type p53 &amp; </a:t>
            </a:r>
            <a:r>
              <a:rPr lang="en-US" dirty="0" err="1"/>
              <a:t>Rb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BA647-2B91-4B96-B83E-CE17708BB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866" y="0"/>
            <a:ext cx="571642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8A3420-D616-4B5C-9CED-D44CB83E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002" b="33630"/>
          <a:stretch/>
        </p:blipFill>
        <p:spPr>
          <a:xfrm>
            <a:off x="9992582" y="29448"/>
            <a:ext cx="2191516" cy="4551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BB45D1-0159-4B67-BB13-F7799A91F66C}"/>
              </a:ext>
            </a:extLst>
          </p:cNvPr>
          <p:cNvSpPr txBox="1"/>
          <p:nvPr/>
        </p:nvSpPr>
        <p:spPr>
          <a:xfrm>
            <a:off x="304800" y="6411886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3767"/>
                </a:solidFill>
              </a:rPr>
              <a:t>Rindi et al, </a:t>
            </a:r>
            <a:r>
              <a:rPr lang="en-US" sz="2000" i="1" dirty="0" err="1">
                <a:solidFill>
                  <a:srgbClr val="003767"/>
                </a:solidFill>
              </a:rPr>
              <a:t>Endocr</a:t>
            </a:r>
            <a:r>
              <a:rPr lang="en-US" sz="2000" i="1" dirty="0">
                <a:solidFill>
                  <a:srgbClr val="003767"/>
                </a:solidFill>
              </a:rPr>
              <a:t> </a:t>
            </a:r>
            <a:r>
              <a:rPr lang="en-US" sz="2000" i="1" dirty="0" err="1">
                <a:solidFill>
                  <a:srgbClr val="003767"/>
                </a:solidFill>
              </a:rPr>
              <a:t>Pathol</a:t>
            </a:r>
            <a:r>
              <a:rPr lang="en-US" sz="2000" i="1" dirty="0">
                <a:solidFill>
                  <a:srgbClr val="003767"/>
                </a:solidFill>
              </a:rPr>
              <a:t>,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C8F611-5C61-4664-A28A-DF3AFF9D5BD5}"/>
              </a:ext>
            </a:extLst>
          </p:cNvPr>
          <p:cNvSpPr txBox="1"/>
          <p:nvPr/>
        </p:nvSpPr>
        <p:spPr>
          <a:xfrm>
            <a:off x="10023950" y="1835532"/>
            <a:ext cx="84350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SSTR2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2550D0-A50C-4F47-B8C3-AF4A841433FD}"/>
              </a:ext>
            </a:extLst>
          </p:cNvPr>
          <p:cNvSpPr txBox="1"/>
          <p:nvPr/>
        </p:nvSpPr>
        <p:spPr>
          <a:xfrm>
            <a:off x="10067115" y="4139788"/>
            <a:ext cx="84350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SSTR5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969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E662-7BAC-4441-99F9-3120BA225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82" y="400077"/>
            <a:ext cx="12192000" cy="609600"/>
          </a:xfrm>
        </p:spPr>
        <p:txBody>
          <a:bodyPr>
            <a:noAutofit/>
          </a:bodyPr>
          <a:lstStyle/>
          <a:p>
            <a:pPr algn="l"/>
            <a:r>
              <a:rPr lang="en-US" b="1" dirty="0"/>
              <a:t>Poorly Differentiated</a:t>
            </a:r>
            <a:br>
              <a:rPr lang="en-US" b="1" dirty="0"/>
            </a:br>
            <a:r>
              <a:rPr lang="en-US" b="1" dirty="0"/>
              <a:t>NEC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56E3F-2E1D-472B-892A-A1D443955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892" y="1892420"/>
            <a:ext cx="5830348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High grade by definition; clinically aggressive with rapid progression</a:t>
            </a:r>
          </a:p>
          <a:p>
            <a:endParaRPr lang="en-US" sz="1600" dirty="0"/>
          </a:p>
          <a:p>
            <a:r>
              <a:rPr lang="en-US" dirty="0"/>
              <a:t>Usually subclassified as small cell or large cell subtypes</a:t>
            </a:r>
          </a:p>
          <a:p>
            <a:endParaRPr lang="en-US" sz="1600" dirty="0"/>
          </a:p>
          <a:p>
            <a:r>
              <a:rPr lang="en-US" dirty="0"/>
              <a:t>INSM1, </a:t>
            </a:r>
            <a:r>
              <a:rPr lang="en-US" dirty="0" err="1"/>
              <a:t>synaptophysin</a:t>
            </a:r>
            <a:r>
              <a:rPr lang="en-US" dirty="0"/>
              <a:t> positive;             may have weak/focal chromogranin; usually negative for SSTRs and hormones</a:t>
            </a:r>
          </a:p>
          <a:p>
            <a:endParaRPr lang="en-US" sz="1600" dirty="0"/>
          </a:p>
          <a:p>
            <a:r>
              <a:rPr lang="en-US" dirty="0"/>
              <a:t>Ki67 usually &gt;80%</a:t>
            </a:r>
          </a:p>
          <a:p>
            <a:endParaRPr lang="en-US" sz="1600" dirty="0"/>
          </a:p>
          <a:p>
            <a:r>
              <a:rPr lang="en-US" dirty="0"/>
              <a:t>Loss of Rb, mutant p53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72200" y="-86964"/>
            <a:ext cx="4963336" cy="6944964"/>
            <a:chOff x="6319344" y="-86964"/>
            <a:chExt cx="4963336" cy="694496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A31A04-B5AA-4996-A794-A34D3B1E3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9344" y="-86964"/>
              <a:ext cx="4495800" cy="694496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C6321A-44AC-4159-AFE7-9E4CD8E61905}"/>
                </a:ext>
              </a:extLst>
            </p:cNvPr>
            <p:cNvSpPr txBox="1"/>
            <p:nvPr/>
          </p:nvSpPr>
          <p:spPr>
            <a:xfrm flipH="1">
              <a:off x="7620000" y="2988846"/>
              <a:ext cx="939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/>
                <a:t>Synapto</a:t>
              </a:r>
              <a:endParaRPr lang="en-US" sz="16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EFFFE9F-3F38-4BCC-B018-E3C982419D58}"/>
                </a:ext>
              </a:extLst>
            </p:cNvPr>
            <p:cNvSpPr txBox="1"/>
            <p:nvPr/>
          </p:nvSpPr>
          <p:spPr>
            <a:xfrm flipH="1">
              <a:off x="10277048" y="2966799"/>
              <a:ext cx="939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CGA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92518F-933E-4AB3-AB91-89B3750A528A}"/>
                </a:ext>
              </a:extLst>
            </p:cNvPr>
            <p:cNvSpPr txBox="1"/>
            <p:nvPr/>
          </p:nvSpPr>
          <p:spPr>
            <a:xfrm flipH="1">
              <a:off x="7782664" y="4766846"/>
              <a:ext cx="939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INSM1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DBF71F-E06F-4A83-BE3F-6BE9C158C515}"/>
                </a:ext>
              </a:extLst>
            </p:cNvPr>
            <p:cNvSpPr txBox="1"/>
            <p:nvPr/>
          </p:nvSpPr>
          <p:spPr>
            <a:xfrm flipH="1">
              <a:off x="10261912" y="4721225"/>
              <a:ext cx="939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Ki67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2A61D5-4735-4F3A-AC16-32EFE353EB14}"/>
                </a:ext>
              </a:extLst>
            </p:cNvPr>
            <p:cNvSpPr txBox="1"/>
            <p:nvPr/>
          </p:nvSpPr>
          <p:spPr>
            <a:xfrm flipH="1">
              <a:off x="8031688" y="6447036"/>
              <a:ext cx="939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p53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D9023E-B6FC-441D-8EDA-2F19BF761AA0}"/>
                </a:ext>
              </a:extLst>
            </p:cNvPr>
            <p:cNvSpPr txBox="1"/>
            <p:nvPr/>
          </p:nvSpPr>
          <p:spPr>
            <a:xfrm flipH="1">
              <a:off x="10343088" y="6453287"/>
              <a:ext cx="9395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Rb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8BB45D1-0159-4B67-BB13-F7799A91F66C}"/>
              </a:ext>
            </a:extLst>
          </p:cNvPr>
          <p:cNvSpPr txBox="1"/>
          <p:nvPr/>
        </p:nvSpPr>
        <p:spPr>
          <a:xfrm>
            <a:off x="304800" y="6411886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3767"/>
                </a:solidFill>
              </a:rPr>
              <a:t>Rindi et al, </a:t>
            </a:r>
            <a:r>
              <a:rPr lang="en-US" sz="2000" i="1" dirty="0" err="1">
                <a:solidFill>
                  <a:srgbClr val="003767"/>
                </a:solidFill>
              </a:rPr>
              <a:t>Endocr</a:t>
            </a:r>
            <a:r>
              <a:rPr lang="en-US" sz="2000" i="1" dirty="0">
                <a:solidFill>
                  <a:srgbClr val="003767"/>
                </a:solidFill>
              </a:rPr>
              <a:t> </a:t>
            </a:r>
            <a:r>
              <a:rPr lang="en-US" sz="2000" i="1" dirty="0" err="1">
                <a:solidFill>
                  <a:srgbClr val="003767"/>
                </a:solidFill>
              </a:rPr>
              <a:t>Pathol</a:t>
            </a:r>
            <a:r>
              <a:rPr lang="en-US" sz="2000" i="1" dirty="0">
                <a:solidFill>
                  <a:srgbClr val="003767"/>
                </a:solidFill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25238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2B618-D0CF-E031-4346-97829ED8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NEC: Not One Disease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19100" y="2284769"/>
            <a:ext cx="11353800" cy="384042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Primary small or large cell carcinomas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Transformation of NET to NEC by accumulation of additional mutations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Emergence of neuroendocrine dedifferentiation by epigenetic dysregulation in aggressive non-NE carcinomas</a:t>
            </a:r>
          </a:p>
          <a:p>
            <a:pPr lvl="1"/>
            <a:r>
              <a:rPr lang="en-US" sz="3200" dirty="0"/>
              <a:t>e.g. high grade treatment-resistant prostate carcinoma </a:t>
            </a:r>
          </a:p>
        </p:txBody>
      </p:sp>
    </p:spTree>
    <p:extLst>
      <p:ext uri="{BB962C8B-B14F-4D97-AF65-F5344CB8AC3E}">
        <p14:creationId xmlns:p14="http://schemas.microsoft.com/office/powerpoint/2010/main" val="282783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2D89-6271-FA72-D20E-BFFA99F0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Problems in Diagnosis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D33F3-E61F-130B-6197-F4B40D8F4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0302" y="2112037"/>
            <a:ext cx="10972800" cy="4525963"/>
          </a:xfrm>
        </p:spPr>
        <p:txBody>
          <a:bodyPr/>
          <a:lstStyle/>
          <a:p>
            <a:r>
              <a:rPr lang="en-US" dirty="0"/>
              <a:t>Missing neuroendocrine features</a:t>
            </a:r>
          </a:p>
          <a:p>
            <a:pPr lvl="1"/>
            <a:r>
              <a:rPr lang="en-US" dirty="0"/>
              <a:t>Not called NET or NEC</a:t>
            </a:r>
          </a:p>
          <a:p>
            <a:r>
              <a:rPr lang="en-US" dirty="0"/>
              <a:t>Misclassification </a:t>
            </a:r>
          </a:p>
          <a:p>
            <a:pPr lvl="1"/>
            <a:r>
              <a:rPr lang="en-US" dirty="0"/>
              <a:t>Limitations of Ki67</a:t>
            </a:r>
          </a:p>
          <a:p>
            <a:r>
              <a:rPr lang="en-US" dirty="0"/>
              <a:t>Missing/misinterpreting multifocal primary tumors</a:t>
            </a:r>
          </a:p>
          <a:p>
            <a:pPr marL="4572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2406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3A159-DF41-E29B-1BF9-16D49042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Does All This Mean for the Patient?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6D0E1-EA2F-4947-ABB4-0787FFBCA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147" y="2641124"/>
            <a:ext cx="3979653" cy="4525963"/>
          </a:xfrm>
        </p:spPr>
        <p:txBody>
          <a:bodyPr/>
          <a:lstStyle/>
          <a:p>
            <a:r>
              <a:rPr lang="en-US" dirty="0"/>
              <a:t>Questions??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135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757</Words>
  <Application>Microsoft Office PowerPoint</Application>
  <PresentationFormat>Widescreen</PresentationFormat>
  <Paragraphs>139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Arial</vt:lpstr>
      <vt:lpstr>Calibri</vt:lpstr>
      <vt:lpstr>Times New Roman</vt:lpstr>
      <vt:lpstr>Office Theme</vt:lpstr>
      <vt:lpstr>The WHO Classification of Neuroendocrine  Neoplasms</vt:lpstr>
      <vt:lpstr>What Are Endocrine Cells?</vt:lpstr>
      <vt:lpstr>Neuroendocrine Cells</vt:lpstr>
      <vt:lpstr>Sites of Neuroendocrine Cells and Neoplasms</vt:lpstr>
      <vt:lpstr>What Are Neuroendocrine Neoplasms?</vt:lpstr>
      <vt:lpstr>Classification of Neuroendocrine Neoplasms</vt:lpstr>
      <vt:lpstr>Well-differentiated vs Poorly-differentiated Epithelial Neuroendocrine Neoplasms</vt:lpstr>
      <vt:lpstr>What is Unusual About NETs?</vt:lpstr>
      <vt:lpstr>Genetic Syndromes with Neuroendocrine Tumors</vt:lpstr>
      <vt:lpstr>The Role of The Pathologist in the Diagnosis of NETs</vt:lpstr>
      <vt:lpstr>Well Differentiated NET</vt:lpstr>
      <vt:lpstr>Poorly Differentiated NEC</vt:lpstr>
      <vt:lpstr>NEC: Not One Disease</vt:lpstr>
      <vt:lpstr>Problems in Diagnosis</vt:lpstr>
      <vt:lpstr>What Does All This Mean for the Patient?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DLL3 Staining at University Hospitals Cleveland</dc:title>
  <dc:creator>Sylvia Asa</dc:creator>
  <cp:lastModifiedBy>Sylvia Asa</cp:lastModifiedBy>
  <cp:revision>33</cp:revision>
  <dcterms:created xsi:type="dcterms:W3CDTF">2026-09-10T02:34:12Z</dcterms:created>
  <dcterms:modified xsi:type="dcterms:W3CDTF">2026-09-23T23:15:35Z</dcterms:modified>
</cp:coreProperties>
</file>